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Lst>
  <p:notesMasterIdLst>
    <p:notesMasterId r:id="rId36"/>
  </p:notesMasterIdLst>
  <p:sldIdLst>
    <p:sldId id="256" r:id="rId2"/>
    <p:sldId id="516" r:id="rId3"/>
    <p:sldId id="517" r:id="rId4"/>
    <p:sldId id="543" r:id="rId5"/>
    <p:sldId id="546" r:id="rId6"/>
    <p:sldId id="544" r:id="rId7"/>
    <p:sldId id="518" r:id="rId8"/>
    <p:sldId id="547" r:id="rId9"/>
    <p:sldId id="548" r:id="rId10"/>
    <p:sldId id="549" r:id="rId11"/>
    <p:sldId id="519" r:id="rId12"/>
    <p:sldId id="520" r:id="rId13"/>
    <p:sldId id="527" r:id="rId14"/>
    <p:sldId id="550" r:id="rId15"/>
    <p:sldId id="528" r:id="rId16"/>
    <p:sldId id="529" r:id="rId17"/>
    <p:sldId id="530" r:id="rId18"/>
    <p:sldId id="551" r:id="rId19"/>
    <p:sldId id="531" r:id="rId20"/>
    <p:sldId id="532" r:id="rId21"/>
    <p:sldId id="533" r:id="rId22"/>
    <p:sldId id="534" r:id="rId23"/>
    <p:sldId id="535" r:id="rId24"/>
    <p:sldId id="536" r:id="rId25"/>
    <p:sldId id="537" r:id="rId26"/>
    <p:sldId id="538" r:id="rId27"/>
    <p:sldId id="539" r:id="rId28"/>
    <p:sldId id="540" r:id="rId29"/>
    <p:sldId id="552" r:id="rId30"/>
    <p:sldId id="541" r:id="rId31"/>
    <p:sldId id="553" r:id="rId32"/>
    <p:sldId id="542" r:id="rId33"/>
    <p:sldId id="555" r:id="rId34"/>
    <p:sldId id="292"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15B"/>
    <a:srgbClr val="000000"/>
    <a:srgbClr val="DDDDDD"/>
    <a:srgbClr val="C0C0C0"/>
    <a:srgbClr val="EAEAEA"/>
    <a:srgbClr val="CC0000"/>
    <a:srgbClr val="46ACAE"/>
    <a:srgbClr val="7EA5D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93" autoAdjust="0"/>
    <p:restoredTop sz="92101" autoAdjust="0"/>
  </p:normalViewPr>
  <p:slideViewPr>
    <p:cSldViewPr>
      <p:cViewPr varScale="1">
        <p:scale>
          <a:sx n="63" d="100"/>
          <a:sy n="63" d="100"/>
        </p:scale>
        <p:origin x="-1254"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FF5F83D1-3B36-4E46-8E5C-DE7EF7005029}" type="datetimeFigureOut">
              <a:rPr lang="en-US"/>
              <a:pPr>
                <a:defRPr/>
              </a:pPr>
              <a:t>9/5/2016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9806951F-F022-4067-A987-07348BF8B51F}" type="slidenum">
              <a:rPr lang="en-US"/>
              <a:pPr/>
              <a:t>‹#›</a:t>
            </a:fld>
            <a:endParaRPr lang="en-US"/>
          </a:p>
        </p:txBody>
      </p:sp>
    </p:spTree>
    <p:extLst>
      <p:ext uri="{BB962C8B-B14F-4D97-AF65-F5344CB8AC3E}">
        <p14:creationId xmlns="" xmlns:p14="http://schemas.microsoft.com/office/powerpoint/2010/main" val="35690312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FD50C2-0005-4BCF-9F15-36003EE34D4C}" type="slidenum">
              <a:rPr lang="en-US"/>
              <a:pPr eaLnBrk="1" hangingPunct="1"/>
              <a:t>1</a:t>
            </a:fld>
            <a:endParaRPr lang="en-US"/>
          </a:p>
        </p:txBody>
      </p:sp>
    </p:spTree>
    <p:extLst>
      <p:ext uri="{BB962C8B-B14F-4D97-AF65-F5344CB8AC3E}">
        <p14:creationId xmlns="" xmlns:p14="http://schemas.microsoft.com/office/powerpoint/2010/main" val="3488158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4DEC9E4-1328-4888-A855-FF074753CE47}" type="slidenum">
              <a:rPr lang="en-US" smtClean="0"/>
              <a:pPr/>
              <a:t>‹#›</a:t>
            </a:fld>
            <a:endParaRPr lang="en-US"/>
          </a:p>
        </p:txBody>
      </p:sp>
    </p:spTree>
    <p:extLst>
      <p:ext uri="{BB962C8B-B14F-4D97-AF65-F5344CB8AC3E}">
        <p14:creationId xmlns="" xmlns:p14="http://schemas.microsoft.com/office/powerpoint/2010/main" val="406979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6A48DAF-B0FE-4876-9BFD-92D317FD71E3}" type="slidenum">
              <a:rPr lang="en-US" smtClean="0"/>
              <a:pPr/>
              <a:t>‹#›</a:t>
            </a:fld>
            <a:endParaRPr lang="en-US"/>
          </a:p>
        </p:txBody>
      </p:sp>
    </p:spTree>
    <p:extLst>
      <p:ext uri="{BB962C8B-B14F-4D97-AF65-F5344CB8AC3E}">
        <p14:creationId xmlns="" xmlns:p14="http://schemas.microsoft.com/office/powerpoint/2010/main" val="2589116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0A8E1D8-B7D1-46E9-9E27-F6AE705F2A7B}" type="slidenum">
              <a:rPr lang="en-US" smtClean="0"/>
              <a:pPr/>
              <a:t>‹#›</a:t>
            </a:fld>
            <a:endParaRPr lang="en-US"/>
          </a:p>
        </p:txBody>
      </p:sp>
    </p:spTree>
    <p:extLst>
      <p:ext uri="{BB962C8B-B14F-4D97-AF65-F5344CB8AC3E}">
        <p14:creationId xmlns="" xmlns:p14="http://schemas.microsoft.com/office/powerpoint/2010/main" val="3626221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628650" y="1"/>
            <a:ext cx="7886700" cy="1009647"/>
          </a:xfrm>
        </p:spPr>
        <p:txBody>
          <a:bodyPr>
            <a:normAutofit/>
          </a:bodyPr>
          <a:lstStyle>
            <a:lvl1pPr>
              <a:defRPr sz="36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8" name="Content Placeholder 2"/>
          <p:cNvSpPr>
            <a:spLocks noGrp="1"/>
          </p:cNvSpPr>
          <p:nvPr>
            <p:ph idx="1"/>
          </p:nvPr>
        </p:nvSpPr>
        <p:spPr>
          <a:xfrm>
            <a:off x="628650" y="1607185"/>
            <a:ext cx="7886700" cy="4569777"/>
          </a:xfrm>
        </p:spPr>
        <p:txBody>
          <a:bodyPr/>
          <a:lstStyle>
            <a:lvl1pPr marL="344488" indent="-344488">
              <a:buFont typeface="Wingdings" panose="05000000000000000000" pitchFamily="2" charset="2"/>
              <a:buChar char="§"/>
              <a:defRPr sz="3200">
                <a:latin typeface="Times New Roman" panose="02020603050405020304" pitchFamily="18" charset="0"/>
                <a:cs typeface="Times New Roman" panose="02020603050405020304" pitchFamily="18" charset="0"/>
              </a:defRPr>
            </a:lvl1pPr>
            <a:lvl2pPr marL="688975" indent="-346075">
              <a:buFont typeface="Wingdings" panose="05000000000000000000" pitchFamily="2" charset="2"/>
              <a:buChar char="§"/>
              <a:defRPr sz="3200">
                <a:latin typeface="Times New Roman" panose="02020603050405020304" pitchFamily="18" charset="0"/>
                <a:cs typeface="Times New Roman" panose="02020603050405020304" pitchFamily="18" charset="0"/>
              </a:defRPr>
            </a:lvl2pPr>
            <a:lvl3pPr marL="1033463" indent="-347663">
              <a:buFont typeface="Wingdings" panose="05000000000000000000" pitchFamily="2" charset="2"/>
              <a:buChar char="§"/>
              <a:defRPr sz="3200">
                <a:latin typeface="Times New Roman" panose="02020603050405020304" pitchFamily="18" charset="0"/>
                <a:cs typeface="Times New Roman" panose="02020603050405020304" pitchFamily="18" charset="0"/>
              </a:defRPr>
            </a:lvl3pPr>
            <a:lvl4pPr marL="12001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5430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Date Placeholder 3"/>
          <p:cNvSpPr>
            <a:spLocks noGrp="1"/>
          </p:cNvSpPr>
          <p:nvPr>
            <p:ph type="dt" sz="half" idx="10"/>
          </p:nvPr>
        </p:nvSpPr>
        <p:spPr>
          <a:xfrm>
            <a:off x="628650" y="6356351"/>
            <a:ext cx="2457450" cy="365125"/>
          </a:xfrm>
        </p:spPr>
        <p:txBody>
          <a:bodyPr/>
          <a:lstStyle>
            <a:lvl1pPr>
              <a:defRPr/>
            </a:lvl1pPr>
          </a:lstStyle>
          <a:p>
            <a:pPr>
              <a:defRPr/>
            </a:pPr>
            <a:endParaRPr lang="en-US"/>
          </a:p>
        </p:txBody>
      </p:sp>
      <p:sp>
        <p:nvSpPr>
          <p:cNvPr id="10" name="Footer Placeholder 4"/>
          <p:cNvSpPr>
            <a:spLocks noGrp="1"/>
          </p:cNvSpPr>
          <p:nvPr>
            <p:ph type="ftr" sz="quarter" idx="11"/>
          </p:nvPr>
        </p:nvSpPr>
        <p:spPr>
          <a:xfrm>
            <a:off x="3486150" y="6356351"/>
            <a:ext cx="2171700" cy="365125"/>
          </a:xfrm>
        </p:spPr>
        <p:txBody>
          <a:bodyPr/>
          <a:lstStyle>
            <a:lvl1pPr>
              <a:defRPr/>
            </a:lvl1pPr>
          </a:lstStyle>
          <a:p>
            <a:pPr>
              <a:defRPr/>
            </a:pPr>
            <a:endParaRPr lang="en-US"/>
          </a:p>
        </p:txBody>
      </p:sp>
      <p:sp>
        <p:nvSpPr>
          <p:cNvPr id="11" name="Rectangle 10"/>
          <p:cNvSpPr/>
          <p:nvPr userDrawn="1"/>
        </p:nvSpPr>
        <p:spPr>
          <a:xfrm>
            <a:off x="0" y="1189036"/>
            <a:ext cx="8763000" cy="145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361950" y="1285492"/>
            <a:ext cx="8782050" cy="13214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3" name="Rectangle 12"/>
          <p:cNvSpPr/>
          <p:nvPr userDrawn="1"/>
        </p:nvSpPr>
        <p:spPr>
          <a:xfrm>
            <a:off x="6553200" y="1191230"/>
            <a:ext cx="2590800" cy="143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291241" y="1153162"/>
            <a:ext cx="666750" cy="274636"/>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5" name="Rectangle 14"/>
          <p:cNvSpPr/>
          <p:nvPr userDrawn="1"/>
        </p:nvSpPr>
        <p:spPr>
          <a:xfrm>
            <a:off x="345366" y="1109832"/>
            <a:ext cx="666750" cy="27463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a:t>
            </a:r>
            <a:fld id="{49F294B5-0961-49ED-80CF-88E3D38677C0}" type="slidenum">
              <a:rPr lang="en-US" smtClean="0"/>
              <a:pPr algn="ctr"/>
              <a:t>‹#›</a:t>
            </a:fld>
            <a:endParaRPr lang="en-US" dirty="0"/>
          </a:p>
        </p:txBody>
      </p:sp>
    </p:spTree>
    <p:extLst>
      <p:ext uri="{BB962C8B-B14F-4D97-AF65-F5344CB8AC3E}">
        <p14:creationId xmlns="" xmlns:p14="http://schemas.microsoft.com/office/powerpoint/2010/main" val="4219532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62262"/>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53A863D-36C2-4936-94BE-143BD2D5C6FB}" type="slidenum">
              <a:rPr lang="en-US" smtClean="0"/>
              <a:pPr/>
              <a:t>‹#›</a:t>
            </a:fld>
            <a:endParaRPr lang="en-US"/>
          </a:p>
        </p:txBody>
      </p:sp>
    </p:spTree>
    <p:extLst>
      <p:ext uri="{BB962C8B-B14F-4D97-AF65-F5344CB8AC3E}">
        <p14:creationId xmlns="" xmlns:p14="http://schemas.microsoft.com/office/powerpoint/2010/main" val="287221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58313027-3747-48EC-B09E-EBDE228411B0}" type="slidenum">
              <a:rPr lang="en-US" smtClean="0"/>
              <a:pPr/>
              <a:t>‹#›</a:t>
            </a:fld>
            <a:endParaRPr lang="en-US"/>
          </a:p>
        </p:txBody>
      </p:sp>
    </p:spTree>
    <p:extLst>
      <p:ext uri="{BB962C8B-B14F-4D97-AF65-F5344CB8AC3E}">
        <p14:creationId xmlns="" xmlns:p14="http://schemas.microsoft.com/office/powerpoint/2010/main" val="2270098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3888" y="1489075"/>
            <a:ext cx="386715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3888" y="2193926"/>
            <a:ext cx="386715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2248" y="1489075"/>
            <a:ext cx="386834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2248" y="2193926"/>
            <a:ext cx="386834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D2C76A30-B19E-40DA-B74F-21B8C3667674}" type="slidenum">
              <a:rPr lang="en-US" smtClean="0"/>
              <a:pPr/>
              <a:t>‹#›</a:t>
            </a:fld>
            <a:endParaRPr lang="en-US"/>
          </a:p>
        </p:txBody>
      </p:sp>
    </p:spTree>
    <p:extLst>
      <p:ext uri="{BB962C8B-B14F-4D97-AF65-F5344CB8AC3E}">
        <p14:creationId xmlns="" xmlns:p14="http://schemas.microsoft.com/office/powerpoint/2010/main" val="1808063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D0CA5A72-2274-4939-A97F-D61900099DF7}" type="slidenum">
              <a:rPr lang="en-US" smtClean="0"/>
              <a:pPr/>
              <a:t>‹#›</a:t>
            </a:fld>
            <a:endParaRPr lang="en-US"/>
          </a:p>
        </p:txBody>
      </p:sp>
    </p:spTree>
    <p:extLst>
      <p:ext uri="{BB962C8B-B14F-4D97-AF65-F5344CB8AC3E}">
        <p14:creationId xmlns="" xmlns:p14="http://schemas.microsoft.com/office/powerpoint/2010/main" val="2219712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AEDFE7DD-2B3E-4702-A27B-90E8B7CA921D}" type="slidenum">
              <a:rPr lang="en-US" smtClean="0"/>
              <a:pPr/>
              <a:t>‹#›</a:t>
            </a:fld>
            <a:endParaRPr lang="en-US"/>
          </a:p>
        </p:txBody>
      </p:sp>
    </p:spTree>
    <p:extLst>
      <p:ext uri="{BB962C8B-B14F-4D97-AF65-F5344CB8AC3E}">
        <p14:creationId xmlns="" xmlns:p14="http://schemas.microsoft.com/office/powerpoint/2010/main" val="2936053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1D4ADD-C62F-464C-8AD4-74FA158EDEDB}" type="slidenum">
              <a:rPr lang="en-US" smtClean="0"/>
              <a:pPr/>
              <a:t>‹#›</a:t>
            </a:fld>
            <a:endParaRPr lang="en-US"/>
          </a:p>
        </p:txBody>
      </p:sp>
    </p:spTree>
    <p:extLst>
      <p:ext uri="{BB962C8B-B14F-4D97-AF65-F5344CB8AC3E}">
        <p14:creationId xmlns="" xmlns:p14="http://schemas.microsoft.com/office/powerpoint/2010/main" val="113551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72398D32-88F1-4B0B-B7D0-B2A034214366}" type="slidenum">
              <a:rPr lang="en-US" smtClean="0"/>
              <a:pPr/>
              <a:t>‹#›</a:t>
            </a:fld>
            <a:endParaRPr lang="en-US"/>
          </a:p>
        </p:txBody>
      </p:sp>
    </p:spTree>
    <p:extLst>
      <p:ext uri="{BB962C8B-B14F-4D97-AF65-F5344CB8AC3E}">
        <p14:creationId xmlns="" xmlns:p14="http://schemas.microsoft.com/office/powerpoint/2010/main" val="854851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45745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486150" y="6356351"/>
            <a:ext cx="21717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057900" y="6356351"/>
            <a:ext cx="24574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574E4AF-6632-477B-8EE3-E4F41EDA5017}" type="slidenum">
              <a:rPr lang="en-US" smtClean="0"/>
              <a:pPr/>
              <a:t>‹#›</a:t>
            </a:fld>
            <a:endParaRPr lang="en-US"/>
          </a:p>
        </p:txBody>
      </p:sp>
    </p:spTree>
    <p:extLst>
      <p:ext uri="{BB962C8B-B14F-4D97-AF65-F5344CB8AC3E}">
        <p14:creationId xmlns="" xmlns:p14="http://schemas.microsoft.com/office/powerpoint/2010/main" val="674970366"/>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hf hdr="0" ftr="0" dt="0"/>
  <p:txStyles>
    <p:titleStyle>
      <a:lvl1pPr algn="l" defTabSz="685800" rtl="0" eaLnBrk="1" latinLnBrk="0" hangingPunct="1">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3000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30000"/>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ctrTitle"/>
          </p:nvPr>
        </p:nvSpPr>
        <p:spPr>
          <a:xfrm>
            <a:off x="1409700" y="1295400"/>
            <a:ext cx="6858000" cy="2209800"/>
          </a:xfrm>
        </p:spPr>
        <p:txBody>
          <a:bodyPr>
            <a:normAutofit fontScale="90000"/>
          </a:bodyPr>
          <a:lstStyle/>
          <a:p>
            <a:pPr eaLnBrk="1" hangingPunct="1"/>
            <a:r>
              <a:rPr lang="en-US" sz="4800" b="1" dirty="0" err="1" smtClean="0">
                <a:solidFill>
                  <a:srgbClr val="002060"/>
                </a:solidFill>
                <a:latin typeface="Arial" panose="020B0604020202020204" pitchFamily="34" charset="0"/>
                <a:cs typeface="Arial" panose="020B0604020202020204" pitchFamily="34" charset="0"/>
              </a:rPr>
              <a:t>Chương</a:t>
            </a:r>
            <a:r>
              <a:rPr lang="en-US" sz="4800" b="1" dirty="0" smtClean="0">
                <a:solidFill>
                  <a:srgbClr val="002060"/>
                </a:solidFill>
                <a:latin typeface="Arial" panose="020B0604020202020204" pitchFamily="34" charset="0"/>
                <a:cs typeface="Arial" panose="020B0604020202020204" pitchFamily="34" charset="0"/>
              </a:rPr>
              <a:t> 4. </a:t>
            </a:r>
            <a:r>
              <a:rPr lang="en-US" sz="4800" b="1" dirty="0" err="1" smtClean="0">
                <a:solidFill>
                  <a:srgbClr val="002060"/>
                </a:solidFill>
                <a:latin typeface="Arial" panose="020B0604020202020204" pitchFamily="34" charset="0"/>
                <a:cs typeface="Arial" panose="020B0604020202020204" pitchFamily="34" charset="0"/>
              </a:rPr>
              <a:t>Kế</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thừa</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lớp</a:t>
            </a:r>
            <a:r>
              <a:rPr lang="en-US" sz="4800" b="1" dirty="0" smtClean="0">
                <a:solidFill>
                  <a:srgbClr val="002060"/>
                </a:solidFill>
                <a:latin typeface="Arial" panose="020B0604020202020204" pitchFamily="34" charset="0"/>
                <a:cs typeface="Arial" panose="020B0604020202020204" pitchFamily="34" charset="0"/>
              </a:rPr>
              <a:t> </a:t>
            </a:r>
            <a:br>
              <a:rPr lang="en-US" sz="4800" b="1" dirty="0" smtClean="0">
                <a:solidFill>
                  <a:srgbClr val="002060"/>
                </a:solidFill>
                <a:latin typeface="Arial" panose="020B0604020202020204" pitchFamily="34" charset="0"/>
                <a:cs typeface="Arial" panose="020B0604020202020204" pitchFamily="34" charset="0"/>
              </a:rPr>
            </a:br>
            <a:r>
              <a:rPr lang="en-US" sz="4800" b="1" dirty="0" err="1" smtClean="0">
                <a:solidFill>
                  <a:srgbClr val="002060"/>
                </a:solidFill>
                <a:latin typeface="Arial" panose="020B0604020202020204" pitchFamily="34" charset="0"/>
                <a:cs typeface="Arial" panose="020B0604020202020204" pitchFamily="34" charset="0"/>
              </a:rPr>
              <a:t>đối</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tượng</a:t>
            </a:r>
            <a:endParaRPr lang="en-US" sz="4800" b="1" dirty="0" smtClean="0">
              <a:solidFill>
                <a:srgbClr val="002060"/>
              </a:solidFill>
              <a:latin typeface="Arial" panose="020B0604020202020204" pitchFamily="34" charset="0"/>
              <a:cs typeface="Arial" panose="020B0604020202020204" pitchFamily="34" charset="0"/>
            </a:endParaRPr>
          </a:p>
        </p:txBody>
      </p:sp>
      <p:sp>
        <p:nvSpPr>
          <p:cNvPr id="10" name="Subtitle 1"/>
          <p:cNvSpPr>
            <a:spLocks noGrp="1"/>
          </p:cNvSpPr>
          <p:nvPr>
            <p:ph type="subTitle" idx="1"/>
          </p:nvPr>
        </p:nvSpPr>
        <p:spPr>
          <a:xfrm>
            <a:off x="1372186" y="3962400"/>
            <a:ext cx="6858000" cy="1655763"/>
          </a:xfrm>
        </p:spPr>
        <p:txBody>
          <a:bodyPr/>
          <a:lstStyle/>
          <a:p>
            <a:pPr algn="l"/>
            <a:r>
              <a:rPr lang="en-US" sz="2800" smtClean="0">
                <a:latin typeface="Times New Roman" panose="02020603050405020304" pitchFamily="18" charset="0"/>
                <a:cs typeface="Times New Roman" panose="02020603050405020304" pitchFamily="18" charset="0"/>
              </a:rPr>
              <a:t>TRẦN VIỆT KHÁNH</a:t>
            </a:r>
          </a:p>
          <a:p>
            <a:pPr algn="l"/>
            <a:r>
              <a:rPr lang="en-US" sz="2800" smtClean="0">
                <a:latin typeface="Times New Roman" panose="02020603050405020304" pitchFamily="18" charset="0"/>
                <a:cs typeface="Times New Roman" panose="02020603050405020304" pitchFamily="18" charset="0"/>
              </a:rPr>
              <a:t>Email: tranvietkhanh79@gmail.com</a:t>
            </a:r>
            <a:endParaRPr lang="en-US" sz="2800" dirty="0" smtClean="0">
              <a:latin typeface="Times New Roman" panose="02020603050405020304" pitchFamily="18" charset="0"/>
              <a:cs typeface="Times New Roman" panose="02020603050405020304" pitchFamily="18" charset="0"/>
            </a:endParaRPr>
          </a:p>
        </p:txBody>
      </p:sp>
      <p:sp>
        <p:nvSpPr>
          <p:cNvPr id="2" name="TextBox 1"/>
          <p:cNvSpPr txBox="1"/>
          <p:nvPr/>
        </p:nvSpPr>
        <p:spPr>
          <a:xfrm>
            <a:off x="5943600" y="6468739"/>
            <a:ext cx="3185487"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a:t>
            </a:r>
            <a:r>
              <a:rPr lang="en-US" sz="1600" i="1" smtClean="0">
                <a:solidFill>
                  <a:schemeClr val="bg1">
                    <a:lumMod val="75000"/>
                  </a:schemeClr>
                </a:solidFill>
              </a:rPr>
              <a:t>04 </a:t>
            </a:r>
            <a:r>
              <a:rPr lang="en-US" sz="1600" i="1" err="1" smtClean="0">
                <a:solidFill>
                  <a:schemeClr val="bg1">
                    <a:lumMod val="75000"/>
                  </a:schemeClr>
                </a:solidFill>
              </a:rPr>
              <a:t>tháng</a:t>
            </a:r>
            <a:r>
              <a:rPr lang="en-US" sz="1600" i="1" smtClean="0">
                <a:solidFill>
                  <a:schemeClr val="bg1">
                    <a:lumMod val="75000"/>
                  </a:schemeClr>
                </a:solidFill>
              </a:rPr>
              <a:t> </a:t>
            </a:r>
            <a:r>
              <a:rPr lang="en-US" sz="1600" i="1" smtClean="0">
                <a:solidFill>
                  <a:schemeClr val="bg1">
                    <a:lumMod val="75000"/>
                  </a:schemeClr>
                </a:solidFill>
              </a:rPr>
              <a:t>09 </a:t>
            </a:r>
            <a:r>
              <a:rPr lang="en-US" sz="1600" i="1" err="1" smtClean="0">
                <a:solidFill>
                  <a:schemeClr val="bg1">
                    <a:lumMod val="75000"/>
                  </a:schemeClr>
                </a:solidFill>
              </a:rPr>
              <a:t>năm</a:t>
            </a:r>
            <a:r>
              <a:rPr lang="en-US" sz="1600" i="1" smtClean="0">
                <a:solidFill>
                  <a:schemeClr val="bg1">
                    <a:lumMod val="75000"/>
                  </a:schemeClr>
                </a:solidFill>
              </a:rPr>
              <a:t> </a:t>
            </a:r>
            <a:r>
              <a:rPr lang="en-US" sz="1600" i="1" smtClean="0">
                <a:solidFill>
                  <a:schemeClr val="bg1">
                    <a:lumMod val="75000"/>
                  </a:schemeClr>
                </a:solidFill>
              </a:rPr>
              <a:t>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err="1" smtClean="0"/>
              <a:t>Khái</a:t>
            </a:r>
            <a:r>
              <a:rPr lang="en-US" dirty="0" smtClean="0"/>
              <a:t> </a:t>
            </a:r>
            <a:r>
              <a:rPr lang="en-US" dirty="0" err="1" smtClean="0"/>
              <a:t>niệm</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BC3CFE-0BC7-4D44-85B4-A22530F335FB}" type="slidenum">
              <a:rPr lang="en-US">
                <a:solidFill>
                  <a:schemeClr val="bg1"/>
                </a:solidFill>
                <a:latin typeface="Verdana" panose="020B0604030504040204" pitchFamily="34" charset="0"/>
              </a:rPr>
              <a:pPr eaLnBrk="1" hangingPunct="1"/>
              <a:t>10</a:t>
            </a:fld>
            <a:endParaRPr lang="en-US">
              <a:solidFill>
                <a:schemeClr val="bg1"/>
              </a:solidFill>
              <a:latin typeface="Verdana" panose="020B0604030504040204" pitchFamily="34" charset="0"/>
            </a:endParaRPr>
          </a:p>
        </p:txBody>
      </p:sp>
      <p:grpSp>
        <p:nvGrpSpPr>
          <p:cNvPr id="14340" name="Group 19"/>
          <p:cNvGrpSpPr>
            <a:grpSpLocks/>
          </p:cNvGrpSpPr>
          <p:nvPr/>
        </p:nvGrpSpPr>
        <p:grpSpPr bwMode="auto">
          <a:xfrm>
            <a:off x="228600" y="1651000"/>
            <a:ext cx="8610600" cy="3352800"/>
            <a:chOff x="144" y="1440"/>
            <a:chExt cx="5424" cy="2112"/>
          </a:xfrm>
        </p:grpSpPr>
        <p:sp>
          <p:nvSpPr>
            <p:cNvPr id="14345" name="Rectangle 5"/>
            <p:cNvSpPr>
              <a:spLocks noChangeArrowheads="1"/>
            </p:cNvSpPr>
            <p:nvPr/>
          </p:nvSpPr>
          <p:spPr bwMode="auto">
            <a:xfrm>
              <a:off x="144" y="1584"/>
              <a:ext cx="2592" cy="1872"/>
            </a:xfrm>
            <a:prstGeom prst="rect">
              <a:avLst/>
            </a:prstGeom>
            <a:solidFill>
              <a:schemeClr val="bg1"/>
            </a:solidFill>
            <a:ln w="9525">
              <a:solidFill>
                <a:srgbClr val="FF660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31" tIns="45715" rIns="91431" bIns="45715"/>
            <a:lstStyle>
              <a:lvl1pPr marL="469900" indent="-469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2"/>
                </a:buClr>
                <a:buFont typeface="Wingdings" panose="05000000000000000000" pitchFamily="2" charset="2"/>
                <a:buNone/>
              </a:pPr>
              <a:r>
                <a:rPr lang="en-US"/>
                <a:t>        </a:t>
              </a:r>
              <a:r>
                <a:rPr lang="en-US" b="1"/>
                <a:t>A                               B                       </a:t>
              </a:r>
            </a:p>
            <a:p>
              <a:pPr eaLnBrk="1" hangingPunct="1">
                <a:spcBef>
                  <a:spcPct val="20000"/>
                </a:spcBef>
                <a:buClr>
                  <a:schemeClr val="accent2"/>
                </a:buClr>
                <a:buFont typeface="Wingdings" panose="05000000000000000000" pitchFamily="2" charset="2"/>
                <a:buNone/>
              </a:pPr>
              <a:r>
                <a:rPr lang="en-US"/>
                <a:t>                                                                                        </a:t>
              </a:r>
            </a:p>
            <a:p>
              <a:pPr eaLnBrk="1" hangingPunct="1">
                <a:spcBef>
                  <a:spcPct val="20000"/>
                </a:spcBef>
                <a:buClr>
                  <a:schemeClr val="accent2"/>
                </a:buClr>
                <a:buFont typeface="Wingdings" panose="05000000000000000000" pitchFamily="2" charset="2"/>
                <a:buNone/>
              </a:pPr>
              <a:r>
                <a:rPr lang="en-US"/>
                <a:t>					</a:t>
              </a:r>
            </a:p>
            <a:p>
              <a:pPr eaLnBrk="1" hangingPunct="1">
                <a:spcBef>
                  <a:spcPct val="20000"/>
                </a:spcBef>
                <a:buClr>
                  <a:schemeClr val="accent2"/>
                </a:buClr>
                <a:buFont typeface="Wingdings" panose="05000000000000000000" pitchFamily="2" charset="2"/>
                <a:buNone/>
              </a:pPr>
              <a:endParaRPr lang="en-US" sz="1600">
                <a:latin typeface="Times New Roman" panose="02020603050405020304" pitchFamily="18" charset="0"/>
              </a:endParaRPr>
            </a:p>
            <a:p>
              <a:pPr eaLnBrk="1" hangingPunct="1">
                <a:spcBef>
                  <a:spcPct val="20000"/>
                </a:spcBef>
                <a:buClr>
                  <a:schemeClr val="accent2"/>
                </a:buClr>
                <a:buFont typeface="Wingdings" panose="05000000000000000000" pitchFamily="2" charset="2"/>
                <a:buNone/>
              </a:pPr>
              <a:endParaRPr lang="en-US" sz="1600">
                <a:latin typeface="Times New Roman" panose="02020603050405020304" pitchFamily="18" charset="0"/>
              </a:endParaRPr>
            </a:p>
            <a:p>
              <a:pPr eaLnBrk="1" hangingPunct="1">
                <a:spcBef>
                  <a:spcPct val="20000"/>
                </a:spcBef>
                <a:buClr>
                  <a:schemeClr val="accent2"/>
                </a:buClr>
                <a:buFont typeface="Wingdings" panose="05000000000000000000" pitchFamily="2" charset="2"/>
                <a:buNone/>
              </a:pPr>
              <a:r>
                <a:rPr lang="en-US" sz="1600">
                  <a:latin typeface="Times New Roman" panose="02020603050405020304" pitchFamily="18" charset="0"/>
                </a:rPr>
                <a:t>	</a:t>
              </a:r>
              <a:r>
                <a:rPr lang="en-US" sz="2400">
                  <a:latin typeface="Times New Roman" panose="02020603050405020304" pitchFamily="18" charset="0"/>
                </a:rPr>
                <a:t>* tính chất chung                                                                                   -  tính chất của A                                                                                      + tính chất của B</a:t>
              </a:r>
              <a:r>
                <a:rPr lang="en-US"/>
                <a:t>    	</a:t>
              </a:r>
            </a:p>
          </p:txBody>
        </p:sp>
        <p:sp>
          <p:nvSpPr>
            <p:cNvPr id="14346" name="Text Box 6"/>
            <p:cNvSpPr txBox="1">
              <a:spLocks noChangeArrowheads="1"/>
            </p:cNvSpPr>
            <p:nvPr/>
          </p:nvSpPr>
          <p:spPr bwMode="auto">
            <a:xfrm>
              <a:off x="240" y="1872"/>
              <a:ext cx="864" cy="640"/>
            </a:xfrm>
            <a:prstGeom prst="rect">
              <a:avLst/>
            </a:prstGeom>
            <a:solidFill>
              <a:schemeClr val="hlink"/>
            </a:solidFill>
            <a:ln w="9525">
              <a:solidFill>
                <a:schemeClr val="accent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sz="2000" b="1">
                  <a:solidFill>
                    <a:srgbClr val="FFCC66"/>
                  </a:solidFill>
                </a:rPr>
                <a:t> - *- - - *- *- - * - - *</a:t>
              </a:r>
            </a:p>
          </p:txBody>
        </p:sp>
        <p:sp>
          <p:nvSpPr>
            <p:cNvPr id="14347" name="Text Box 7"/>
            <p:cNvSpPr txBox="1">
              <a:spLocks noChangeArrowheads="1"/>
            </p:cNvSpPr>
            <p:nvPr/>
          </p:nvSpPr>
          <p:spPr bwMode="auto">
            <a:xfrm>
              <a:off x="1440" y="1872"/>
              <a:ext cx="1104" cy="640"/>
            </a:xfrm>
            <a:prstGeom prst="rect">
              <a:avLst/>
            </a:prstGeom>
            <a:solidFill>
              <a:schemeClr val="hlink"/>
            </a:solidFill>
            <a:ln w="9525">
              <a:solidFill>
                <a:schemeClr val="accent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 * + * + * + + + * +</a:t>
              </a:r>
            </a:p>
          </p:txBody>
        </p:sp>
        <p:sp>
          <p:nvSpPr>
            <p:cNvPr id="14348" name="Rectangle 8"/>
            <p:cNvSpPr>
              <a:spLocks noChangeArrowheads="1"/>
            </p:cNvSpPr>
            <p:nvPr/>
          </p:nvSpPr>
          <p:spPr bwMode="auto">
            <a:xfrm>
              <a:off x="2832" y="1440"/>
              <a:ext cx="2736" cy="2112"/>
            </a:xfrm>
            <a:prstGeom prst="rect">
              <a:avLst/>
            </a:prstGeom>
            <a:solidFill>
              <a:schemeClr val="bg1"/>
            </a:solidFill>
            <a:ln w="9525">
              <a:solidFill>
                <a:srgbClr val="FF660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31" tIns="45715" rIns="91431" bIns="45715"/>
            <a:lstStyle>
              <a:lvl1pPr marL="469900" indent="-469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2"/>
                </a:buClr>
                <a:buFont typeface="Wingdings" panose="05000000000000000000" pitchFamily="2" charset="2"/>
                <a:buNone/>
              </a:pPr>
              <a:r>
                <a:rPr lang="en-US" sz="1900"/>
                <a:t>                             </a:t>
              </a:r>
              <a:r>
                <a:rPr lang="en-US" sz="1900" b="1"/>
                <a:t>C     </a:t>
              </a:r>
            </a:p>
            <a:p>
              <a:pPr eaLnBrk="1" hangingPunct="1">
                <a:spcBef>
                  <a:spcPct val="20000"/>
                </a:spcBef>
                <a:buClr>
                  <a:schemeClr val="accent2"/>
                </a:buClr>
                <a:buFont typeface="Wingdings" panose="05000000000000000000" pitchFamily="2" charset="2"/>
                <a:buNone/>
              </a:pPr>
              <a:endParaRPr lang="en-US" sz="1900" b="1"/>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r>
                <a:rPr lang="en-US" sz="1900"/>
                <a:t>     </a:t>
              </a:r>
              <a:r>
                <a:rPr lang="en-US" sz="1900" b="1"/>
                <a:t>A                                             B                  </a:t>
              </a:r>
            </a:p>
            <a:p>
              <a:pPr eaLnBrk="1" hangingPunct="1">
                <a:spcBef>
                  <a:spcPct val="20000"/>
                </a:spcBef>
                <a:buClr>
                  <a:schemeClr val="accent2"/>
                </a:buClr>
                <a:buFont typeface="Wingdings" panose="05000000000000000000" pitchFamily="2" charset="2"/>
                <a:buNone/>
              </a:pPr>
              <a:r>
                <a:rPr lang="en-US" sz="1900"/>
                <a:t>                                                                                        </a:t>
              </a:r>
            </a:p>
            <a:p>
              <a:pPr eaLnBrk="1" hangingPunct="1">
                <a:spcBef>
                  <a:spcPct val="20000"/>
                </a:spcBef>
                <a:buClr>
                  <a:schemeClr val="accent2"/>
                </a:buClr>
                <a:buFont typeface="Wingdings" panose="05000000000000000000" pitchFamily="2" charset="2"/>
                <a:buNone/>
              </a:pPr>
              <a:r>
                <a:rPr lang="en-US" sz="1900"/>
                <a:t>			</a:t>
              </a:r>
            </a:p>
          </p:txBody>
        </p:sp>
        <p:sp>
          <p:nvSpPr>
            <p:cNvPr id="14349" name="Text Box 9"/>
            <p:cNvSpPr txBox="1">
              <a:spLocks noChangeArrowheads="1"/>
            </p:cNvSpPr>
            <p:nvPr/>
          </p:nvSpPr>
          <p:spPr bwMode="auto">
            <a:xfrm>
              <a:off x="3072" y="2784"/>
              <a:ext cx="864" cy="448"/>
            </a:xfrm>
            <a:prstGeom prst="rect">
              <a:avLst/>
            </a:prstGeom>
            <a:solidFill>
              <a:schemeClr val="hlink"/>
            </a:solidFill>
            <a:ln w="9525">
              <a:solidFill>
                <a:schemeClr val="accent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sz="2000" b="1">
                  <a:solidFill>
                    <a:srgbClr val="FFCC66"/>
                  </a:solidFill>
                </a:rPr>
                <a:t> - - - - - - -  - - </a:t>
              </a:r>
            </a:p>
          </p:txBody>
        </p:sp>
        <p:sp>
          <p:nvSpPr>
            <p:cNvPr id="14350" name="Text Box 10"/>
            <p:cNvSpPr txBox="1">
              <a:spLocks noChangeArrowheads="1"/>
            </p:cNvSpPr>
            <p:nvPr/>
          </p:nvSpPr>
          <p:spPr bwMode="auto">
            <a:xfrm>
              <a:off x="4416" y="2784"/>
              <a:ext cx="1056" cy="448"/>
            </a:xfrm>
            <a:prstGeom prst="rect">
              <a:avLst/>
            </a:prstGeom>
            <a:solidFill>
              <a:schemeClr val="hlink"/>
            </a:solidFill>
            <a:ln w="9525">
              <a:solidFill>
                <a:schemeClr val="accent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 + + + + +</a:t>
              </a:r>
            </a:p>
          </p:txBody>
        </p:sp>
        <p:sp>
          <p:nvSpPr>
            <p:cNvPr id="14351" name="Line 12"/>
            <p:cNvSpPr>
              <a:spLocks noChangeShapeType="1"/>
            </p:cNvSpPr>
            <p:nvPr/>
          </p:nvSpPr>
          <p:spPr bwMode="auto">
            <a:xfrm>
              <a:off x="3456" y="2592"/>
              <a:ext cx="1584" cy="0"/>
            </a:xfrm>
            <a:prstGeom prst="line">
              <a:avLst/>
            </a:prstGeom>
            <a:noFill/>
            <a:ln w="38100">
              <a:solidFill>
                <a:schemeClr val="accent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2" name="Text Box 13"/>
            <p:cNvSpPr txBox="1">
              <a:spLocks noChangeArrowheads="1"/>
            </p:cNvSpPr>
            <p:nvPr/>
          </p:nvSpPr>
          <p:spPr bwMode="auto">
            <a:xfrm>
              <a:off x="3984" y="1648"/>
              <a:ext cx="768" cy="448"/>
            </a:xfrm>
            <a:prstGeom prst="rect">
              <a:avLst/>
            </a:prstGeom>
            <a:solidFill>
              <a:schemeClr val="hlink"/>
            </a:solidFill>
            <a:ln w="9525">
              <a:solidFill>
                <a:schemeClr val="accent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a:t>
              </a:r>
            </a:p>
          </p:txBody>
        </p:sp>
      </p:grpSp>
      <p:sp>
        <p:nvSpPr>
          <p:cNvPr id="14341" name="Line 16"/>
          <p:cNvSpPr>
            <a:spLocks noChangeShapeType="1"/>
          </p:cNvSpPr>
          <p:nvPr/>
        </p:nvSpPr>
        <p:spPr bwMode="auto">
          <a:xfrm flipV="1">
            <a:off x="6858000" y="2895600"/>
            <a:ext cx="1588" cy="609600"/>
          </a:xfrm>
          <a:prstGeom prst="line">
            <a:avLst/>
          </a:prstGeom>
          <a:noFill/>
          <a:ln w="38100">
            <a:solidFill>
              <a:schemeClr val="accent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17"/>
          <p:cNvSpPr>
            <a:spLocks noChangeShapeType="1"/>
          </p:cNvSpPr>
          <p:nvPr/>
        </p:nvSpPr>
        <p:spPr bwMode="auto">
          <a:xfrm flipV="1">
            <a:off x="5486400" y="3505200"/>
            <a:ext cx="0" cy="304800"/>
          </a:xfrm>
          <a:prstGeom prst="line">
            <a:avLst/>
          </a:prstGeom>
          <a:noFill/>
          <a:ln w="38100">
            <a:solidFill>
              <a:schemeClr val="accent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 name="Line 18"/>
          <p:cNvSpPr>
            <a:spLocks noChangeShapeType="1"/>
          </p:cNvSpPr>
          <p:nvPr/>
        </p:nvSpPr>
        <p:spPr bwMode="auto">
          <a:xfrm flipV="1">
            <a:off x="8001000" y="3505200"/>
            <a:ext cx="0" cy="304800"/>
          </a:xfrm>
          <a:prstGeom prst="line">
            <a:avLst/>
          </a:prstGeom>
          <a:noFill/>
          <a:ln w="38100">
            <a:solidFill>
              <a:schemeClr val="accent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 name="AutoShape 15"/>
          <p:cNvSpPr>
            <a:spLocks noChangeArrowheads="1"/>
          </p:cNvSpPr>
          <p:nvPr/>
        </p:nvSpPr>
        <p:spPr bwMode="auto">
          <a:xfrm>
            <a:off x="6672263" y="2743200"/>
            <a:ext cx="381000" cy="152400"/>
          </a:xfrm>
          <a:prstGeom prst="triangle">
            <a:avLst>
              <a:gd name="adj" fmla="val 50000"/>
            </a:avLst>
          </a:prstGeom>
          <a:noFill/>
          <a:ln w="28575">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 xmlns:p14="http://schemas.microsoft.com/office/powerpoint/2010/main" val="2132068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Ký hiệu</a:t>
            </a:r>
            <a:endParaRPr lang="en-US"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B63C4E-A1B8-4254-A527-0CB96B26A98E}" type="slidenum">
              <a:rPr lang="en-US">
                <a:solidFill>
                  <a:schemeClr val="bg1"/>
                </a:solidFill>
                <a:latin typeface="Verdana" panose="020B0604030504040204" pitchFamily="34" charset="0"/>
              </a:rPr>
              <a:pPr eaLnBrk="1" hangingPunct="1"/>
              <a:t>11</a:t>
            </a:fld>
            <a:endParaRPr lang="en-US">
              <a:solidFill>
                <a:schemeClr val="bg1"/>
              </a:solidFill>
              <a:latin typeface="Verdana" panose="020B0604030504040204" pitchFamily="34" charset="0"/>
            </a:endParaRPr>
          </a:p>
        </p:txBody>
      </p:sp>
      <p:sp>
        <p:nvSpPr>
          <p:cNvPr id="7172" name="Content Placeholder 2"/>
          <p:cNvSpPr>
            <a:spLocks noGrp="1"/>
          </p:cNvSpPr>
          <p:nvPr>
            <p:ph sz="quarter" idx="1"/>
          </p:nvPr>
        </p:nvSpPr>
        <p:spPr>
          <a:xfrm>
            <a:off x="2584450" y="2147936"/>
            <a:ext cx="6168683" cy="1276679"/>
          </a:xfrm>
        </p:spPr>
        <p:txBody>
          <a:bodyPr>
            <a:noAutofit/>
          </a:bodyPr>
          <a:lstStyle/>
          <a:p>
            <a:pPr eaLnBrk="1" hangingPunct="1"/>
            <a:r>
              <a:rPr lang="en-US" dirty="0" smtClean="0"/>
              <a:t>A: L</a:t>
            </a:r>
            <a:r>
              <a:rPr lang="vi-VN" dirty="0" smtClean="0"/>
              <a:t>à trường hợp tổng quát của B</a:t>
            </a:r>
            <a:endParaRPr lang="en-US" dirty="0" smtClean="0"/>
          </a:p>
          <a:p>
            <a:pPr eaLnBrk="1" hangingPunct="1"/>
            <a:r>
              <a:rPr lang="vi-VN" dirty="0" smtClean="0"/>
              <a:t>B: Là trường hợp đặc biệt của A</a:t>
            </a:r>
            <a:endParaRPr lang="en-US" dirty="0" smtClean="0"/>
          </a:p>
        </p:txBody>
      </p:sp>
      <p:grpSp>
        <p:nvGrpSpPr>
          <p:cNvPr id="7173" name="Group 41"/>
          <p:cNvGrpSpPr>
            <a:grpSpLocks/>
          </p:cNvGrpSpPr>
          <p:nvPr/>
        </p:nvGrpSpPr>
        <p:grpSpPr bwMode="auto">
          <a:xfrm>
            <a:off x="762000" y="1524000"/>
            <a:ext cx="1600200" cy="2362200"/>
            <a:chOff x="609600" y="1752600"/>
            <a:chExt cx="1600200" cy="2362200"/>
          </a:xfrm>
        </p:grpSpPr>
        <p:sp>
          <p:nvSpPr>
            <p:cNvPr id="22" name="Rectangle 21"/>
            <p:cNvSpPr/>
            <p:nvPr/>
          </p:nvSpPr>
          <p:spPr>
            <a:xfrm>
              <a:off x="609600" y="1752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A</a:t>
              </a:r>
            </a:p>
          </p:txBody>
        </p:sp>
        <p:sp>
          <p:nvSpPr>
            <p:cNvPr id="23" name="Rectangle 22"/>
            <p:cNvSpPr/>
            <p:nvPr/>
          </p:nvSpPr>
          <p:spPr>
            <a:xfrm>
              <a:off x="609600" y="34290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B</a:t>
              </a:r>
            </a:p>
          </p:txBody>
        </p:sp>
        <p:sp>
          <p:nvSpPr>
            <p:cNvPr id="24" name="Isosceles Triangle 23"/>
            <p:cNvSpPr/>
            <p:nvPr/>
          </p:nvSpPr>
          <p:spPr>
            <a:xfrm>
              <a:off x="1177925" y="2438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25" name="Straight Connector 24"/>
            <p:cNvCxnSpPr>
              <a:stCxn id="24" idx="3"/>
              <a:endCxn id="23" idx="0"/>
            </p:cNvCxnSpPr>
            <p:nvPr/>
          </p:nvCxnSpPr>
          <p:spPr>
            <a:xfrm rot="16200000" flipH="1">
              <a:off x="1103313" y="3122612"/>
              <a:ext cx="609600" cy="3175"/>
            </a:xfrm>
            <a:prstGeom prst="line">
              <a:avLst/>
            </a:prstGeom>
          </p:spPr>
          <p:style>
            <a:lnRef idx="3">
              <a:schemeClr val="accent1"/>
            </a:lnRef>
            <a:fillRef idx="0">
              <a:schemeClr val="accent1"/>
            </a:fillRef>
            <a:effectRef idx="2">
              <a:schemeClr val="accent1"/>
            </a:effectRef>
            <a:fontRef idx="minor">
              <a:schemeClr val="tx1"/>
            </a:fontRef>
          </p:style>
        </p:cxnSp>
      </p:grpSp>
      <p:grpSp>
        <p:nvGrpSpPr>
          <p:cNvPr id="7174" name="Group 17"/>
          <p:cNvGrpSpPr>
            <a:grpSpLocks/>
          </p:cNvGrpSpPr>
          <p:nvPr/>
        </p:nvGrpSpPr>
        <p:grpSpPr bwMode="auto">
          <a:xfrm>
            <a:off x="152400" y="4114800"/>
            <a:ext cx="5105400" cy="2590800"/>
            <a:chOff x="228600" y="4038600"/>
            <a:chExt cx="5105400" cy="2590800"/>
          </a:xfrm>
        </p:grpSpPr>
        <p:sp>
          <p:nvSpPr>
            <p:cNvPr id="27" name="Rectangle 26"/>
            <p:cNvSpPr/>
            <p:nvPr/>
          </p:nvSpPr>
          <p:spPr bwMode="auto">
            <a:xfrm>
              <a:off x="1981200" y="4038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A</a:t>
              </a:r>
            </a:p>
          </p:txBody>
        </p:sp>
        <p:sp>
          <p:nvSpPr>
            <p:cNvPr id="28" name="Rectangle 27"/>
            <p:cNvSpPr/>
            <p:nvPr/>
          </p:nvSpPr>
          <p:spPr bwMode="auto">
            <a:xfrm>
              <a:off x="2286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B</a:t>
              </a:r>
            </a:p>
          </p:txBody>
        </p:sp>
        <p:sp>
          <p:nvSpPr>
            <p:cNvPr id="29" name="Isosceles Triangle 28"/>
            <p:cNvSpPr/>
            <p:nvPr/>
          </p:nvSpPr>
          <p:spPr bwMode="auto">
            <a:xfrm>
              <a:off x="2514600" y="4724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0" name="Rectangle 29"/>
            <p:cNvSpPr/>
            <p:nvPr/>
          </p:nvSpPr>
          <p:spPr bwMode="auto">
            <a:xfrm>
              <a:off x="37338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C</a:t>
              </a:r>
            </a:p>
          </p:txBody>
        </p:sp>
        <p:cxnSp>
          <p:nvCxnSpPr>
            <p:cNvPr id="31" name="Elbow Connector 30"/>
            <p:cNvCxnSpPr>
              <a:stCxn id="28" idx="0"/>
              <a:endCxn id="30" idx="0"/>
            </p:cNvCxnSpPr>
            <p:nvPr/>
          </p:nvCxnSpPr>
          <p:spPr bwMode="auto">
            <a:xfrm rot="5400000" flipH="1" flipV="1">
              <a:off x="2781300" y="4191001"/>
              <a:ext cx="3175" cy="3505200"/>
            </a:xfrm>
            <a:prstGeom prst="bentConnector3">
              <a:avLst>
                <a:gd name="adj1" fmla="val 14395466"/>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stCxn id="29" idx="3"/>
            </p:cNvCxnSpPr>
            <p:nvPr/>
          </p:nvCxnSpPr>
          <p:spPr bwMode="auto">
            <a:xfrm rot="5400000">
              <a:off x="2552701" y="5295900"/>
              <a:ext cx="381000" cy="3175"/>
            </a:xfrm>
            <a:prstGeom prst="line">
              <a:avLst/>
            </a:prstGeom>
          </p:spPr>
          <p:style>
            <a:lnRef idx="2">
              <a:schemeClr val="accent1"/>
            </a:lnRef>
            <a:fillRef idx="0">
              <a:schemeClr val="accent1"/>
            </a:fillRef>
            <a:effectRef idx="1">
              <a:schemeClr val="accent1"/>
            </a:effectRef>
            <a:fontRef idx="minor">
              <a:schemeClr val="tx1"/>
            </a:fontRef>
          </p:style>
        </p:cxnSp>
      </p:grpSp>
      <p:sp>
        <p:nvSpPr>
          <p:cNvPr id="33" name="Content Placeholder 2"/>
          <p:cNvSpPr txBox="1">
            <a:spLocks/>
          </p:cNvSpPr>
          <p:nvPr/>
        </p:nvSpPr>
        <p:spPr>
          <a:xfrm>
            <a:off x="4572000" y="3960376"/>
            <a:ext cx="4421187" cy="2095500"/>
          </a:xfrm>
          <a:prstGeom prst="rect">
            <a:avLst/>
          </a:prstGeom>
        </p:spPr>
        <p:txBody>
          <a:bodyPr>
            <a:noAutofit/>
          </a:bodyPr>
          <a:lstStyle/>
          <a:p>
            <a:pPr marL="344488" indent="-344488" defTabSz="685800" fontAlgn="auto">
              <a:lnSpc>
                <a:spcPct val="90000"/>
              </a:lnSpc>
              <a:spcBef>
                <a:spcPct val="30000"/>
              </a:spcBef>
              <a:spcAft>
                <a:spcPts val="0"/>
              </a:spcAft>
              <a:buClr>
                <a:schemeClr val="accent1"/>
              </a:buClr>
              <a:buSzPct val="70000"/>
              <a:buFont typeface="Wingdings" panose="05000000000000000000" pitchFamily="2" charset="2"/>
              <a:buChar char="§"/>
              <a:defRPr/>
            </a:pPr>
            <a:r>
              <a:rPr lang="en-US" sz="3200" dirty="0">
                <a:latin typeface="Times New Roman" panose="02020603050405020304" pitchFamily="18" charset="0"/>
                <a:cs typeface="Times New Roman" panose="02020603050405020304" pitchFamily="18" charset="0"/>
              </a:rPr>
              <a:t>A: L</a:t>
            </a:r>
            <a:r>
              <a:rPr lang="vi-VN" sz="3200" dirty="0">
                <a:latin typeface="Times New Roman" panose="02020603050405020304" pitchFamily="18" charset="0"/>
                <a:cs typeface="Times New Roman" panose="02020603050405020304" pitchFamily="18" charset="0"/>
              </a:rPr>
              <a:t>à trường hợp tổng quát của B</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C</a:t>
            </a:r>
          </a:p>
          <a:p>
            <a:pPr marL="344488" indent="-344488" defTabSz="685800" fontAlgn="auto">
              <a:lnSpc>
                <a:spcPct val="90000"/>
              </a:lnSpc>
              <a:spcBef>
                <a:spcPct val="30000"/>
              </a:spcBef>
              <a:spcAft>
                <a:spcPts val="0"/>
              </a:spcAft>
              <a:buClr>
                <a:schemeClr val="accent1"/>
              </a:buClr>
              <a:buSzPct val="70000"/>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B</a:t>
            </a:r>
            <a:r>
              <a:rPr lang="en-US" sz="3200" dirty="0">
                <a:latin typeface="Times New Roman" panose="02020603050405020304" pitchFamily="18" charset="0"/>
                <a:cs typeface="Times New Roman" panose="02020603050405020304" pitchFamily="18" charset="0"/>
              </a:rPr>
              <a:t>, C</a:t>
            </a:r>
            <a:r>
              <a:rPr lang="vi-VN" sz="3200" dirty="0">
                <a:latin typeface="Times New Roman" panose="02020603050405020304" pitchFamily="18" charset="0"/>
                <a:cs typeface="Times New Roman" panose="02020603050405020304" pitchFamily="18" charset="0"/>
              </a:rPr>
              <a:t>: Là trường hợp đặc biệt của A</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13164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eaLnBrk="1" hangingPunct="1"/>
            <a:r>
              <a:rPr lang="en-US" dirty="0" smtClean="0"/>
              <a:t>VD: </a:t>
            </a:r>
            <a:r>
              <a:rPr lang="en-US" dirty="0" err="1" smtClean="0"/>
              <a:t>Lớp</a:t>
            </a:r>
            <a:r>
              <a:rPr lang="en-US" dirty="0" smtClean="0"/>
              <a:t> </a:t>
            </a:r>
            <a:r>
              <a:rPr lang="en-US" dirty="0" err="1" smtClean="0"/>
              <a:t>ngày</a:t>
            </a:r>
            <a:r>
              <a:rPr lang="en-US" dirty="0" smtClean="0"/>
              <a:t> </a:t>
            </a:r>
            <a:r>
              <a:rPr lang="en-US" dirty="0" err="1" smtClean="0"/>
              <a:t>cho</a:t>
            </a:r>
            <a:r>
              <a:rPr lang="en-US" dirty="0" smtClean="0"/>
              <a:t> </a:t>
            </a:r>
            <a:r>
              <a:rPr lang="en-US" dirty="0" err="1" smtClean="0"/>
              <a:t>ngân</a:t>
            </a:r>
            <a:r>
              <a:rPr lang="en-US" dirty="0" smtClean="0"/>
              <a:t> </a:t>
            </a:r>
            <a:r>
              <a:rPr lang="en-US" dirty="0" err="1" smtClean="0"/>
              <a:t>hàng</a:t>
            </a:r>
            <a:r>
              <a:rPr lang="en-US" dirty="0" smtClean="0"/>
              <a:t> </a:t>
            </a:r>
            <a:r>
              <a:rPr lang="en-US" dirty="0" err="1" smtClean="0"/>
              <a:t>và</a:t>
            </a:r>
            <a:r>
              <a:rPr lang="en-US" dirty="0" smtClean="0"/>
              <a:t> </a:t>
            </a:r>
            <a:r>
              <a:rPr lang="en-US" dirty="0" err="1" smtClean="0"/>
              <a:t>sinh</a:t>
            </a:r>
            <a:r>
              <a:rPr lang="en-US" dirty="0" smtClean="0"/>
              <a:t> </a:t>
            </a:r>
            <a:r>
              <a:rPr lang="en-US" dirty="0" err="1" smtClean="0"/>
              <a:t>viên</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8E77EE-1CEE-49FE-BB79-CD7D93DABBAD}" type="slidenum">
              <a:rPr lang="en-US">
                <a:solidFill>
                  <a:schemeClr val="bg1"/>
                </a:solidFill>
                <a:latin typeface="Verdana" panose="020B0604030504040204" pitchFamily="34" charset="0"/>
              </a:rPr>
              <a:pPr eaLnBrk="1" hangingPunct="1"/>
              <a:t>12</a:t>
            </a:fld>
            <a:endParaRPr lang="en-US">
              <a:solidFill>
                <a:schemeClr val="bg1"/>
              </a:solidFill>
              <a:latin typeface="Verdana" panose="020B0604030504040204" pitchFamily="34" charset="0"/>
            </a:endParaRPr>
          </a:p>
        </p:txBody>
      </p:sp>
      <p:grpSp>
        <p:nvGrpSpPr>
          <p:cNvPr id="9" name="Group 17"/>
          <p:cNvGrpSpPr>
            <a:grpSpLocks/>
          </p:cNvGrpSpPr>
          <p:nvPr/>
        </p:nvGrpSpPr>
        <p:grpSpPr bwMode="auto">
          <a:xfrm>
            <a:off x="1676400" y="2362200"/>
            <a:ext cx="5905500" cy="3074989"/>
            <a:chOff x="228600" y="4038600"/>
            <a:chExt cx="5105400" cy="2590800"/>
          </a:xfrm>
        </p:grpSpPr>
        <p:sp>
          <p:nvSpPr>
            <p:cNvPr id="10" name="Rectangle 9"/>
            <p:cNvSpPr/>
            <p:nvPr/>
          </p:nvSpPr>
          <p:spPr bwMode="auto">
            <a:xfrm>
              <a:off x="1981200" y="4038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a:t>
              </a:r>
              <a:endParaRPr lang="en-US" sz="2400" dirty="0"/>
            </a:p>
          </p:txBody>
        </p:sp>
        <p:sp>
          <p:nvSpPr>
            <p:cNvPr id="11" name="Rectangle 10"/>
            <p:cNvSpPr/>
            <p:nvPr/>
          </p:nvSpPr>
          <p:spPr bwMode="auto">
            <a:xfrm>
              <a:off x="2286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CDateNH</a:t>
              </a:r>
              <a:endParaRPr lang="en-US" sz="2400" dirty="0"/>
            </a:p>
          </p:txBody>
        </p:sp>
        <p:sp>
          <p:nvSpPr>
            <p:cNvPr id="12" name="Isosceles Triangle 11"/>
            <p:cNvSpPr/>
            <p:nvPr/>
          </p:nvSpPr>
          <p:spPr bwMode="auto">
            <a:xfrm>
              <a:off x="2514600" y="4724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3" name="Rectangle 12"/>
            <p:cNvSpPr/>
            <p:nvPr/>
          </p:nvSpPr>
          <p:spPr bwMode="auto">
            <a:xfrm>
              <a:off x="37338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CDateSV</a:t>
              </a:r>
              <a:endParaRPr lang="en-US" sz="2400" dirty="0"/>
            </a:p>
          </p:txBody>
        </p:sp>
        <p:cxnSp>
          <p:nvCxnSpPr>
            <p:cNvPr id="14" name="Elbow Connector 13"/>
            <p:cNvCxnSpPr>
              <a:stCxn id="11" idx="0"/>
              <a:endCxn id="13" idx="0"/>
            </p:cNvCxnSpPr>
            <p:nvPr/>
          </p:nvCxnSpPr>
          <p:spPr bwMode="auto">
            <a:xfrm rot="5400000" flipH="1" flipV="1">
              <a:off x="2781300" y="4191001"/>
              <a:ext cx="3175" cy="3505200"/>
            </a:xfrm>
            <a:prstGeom prst="bentConnector3">
              <a:avLst>
                <a:gd name="adj1" fmla="val 14395466"/>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2" idx="3"/>
            </p:cNvCxnSpPr>
            <p:nvPr/>
          </p:nvCxnSpPr>
          <p:spPr bwMode="auto">
            <a:xfrm rot="5400000">
              <a:off x="2552701" y="5295900"/>
              <a:ext cx="381000" cy="3175"/>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1162313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DBA79D-06A4-4C3A-8476-3B3E047520D5}" type="slidenum">
              <a:rPr lang="en-US">
                <a:solidFill>
                  <a:schemeClr val="bg1"/>
                </a:solidFill>
                <a:latin typeface="Verdana" panose="020B0604030504040204" pitchFamily="34" charset="0"/>
              </a:rPr>
              <a:pPr eaLnBrk="1" hangingPunct="1"/>
              <a:t>13</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600200"/>
            <a:ext cx="7848600" cy="4568825"/>
          </a:xfrm>
        </p:spPr>
        <p:txBody>
          <a:bodyPr>
            <a:noAutofit/>
          </a:bodyPr>
          <a:lstStyle/>
          <a:p>
            <a:pPr marL="274320" indent="-274320" eaLnBrk="1" fontAlgn="auto" hangingPunct="1">
              <a:spcAft>
                <a:spcPts val="0"/>
              </a:spcAft>
              <a:buFont typeface="Wingdings" panose="05000000000000000000" pitchFamily="2" charset="2"/>
              <a:buNone/>
              <a:defRPr/>
            </a:pPr>
            <a:r>
              <a:rPr lang="vi-VN" dirty="0" smtClean="0"/>
              <a:t>class </a:t>
            </a:r>
            <a:r>
              <a:rPr lang="en-US" dirty="0" err="1" smtClean="0"/>
              <a:t>TênLớpCha</a:t>
            </a:r>
            <a:endParaRPr lang="en-US" dirty="0" smtClean="0"/>
          </a:p>
          <a:p>
            <a:pPr marL="274320" indent="-274320" eaLnBrk="1" fontAlgn="auto" hangingPunct="1">
              <a:spcAft>
                <a:spcPts val="0"/>
              </a:spcAft>
              <a:buFont typeface="Wingdings" panose="05000000000000000000" pitchFamily="2" charset="2"/>
              <a:buNone/>
              <a:defRPr/>
            </a:pPr>
            <a:r>
              <a:rPr lang="vi-VN" dirty="0" smtClean="0"/>
              <a:t>{		</a:t>
            </a:r>
            <a:endParaRPr lang="en-US" dirty="0" smtClean="0"/>
          </a:p>
          <a:p>
            <a:pPr marL="274320" indent="-274320" eaLnBrk="1" fontAlgn="auto" hangingPunct="1">
              <a:spcAft>
                <a:spcPts val="0"/>
              </a:spcAft>
              <a:buFont typeface="Wingdings" panose="05000000000000000000" pitchFamily="2" charset="2"/>
              <a:buNone/>
              <a:defRPr/>
            </a:pP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của</a:t>
            </a:r>
            <a:r>
              <a:rPr lang="en-US" dirty="0" smtClean="0"/>
              <a:t> </a:t>
            </a:r>
            <a:r>
              <a:rPr lang="en-US" dirty="0" err="1" smtClean="0"/>
              <a:t>lớp</a:t>
            </a:r>
            <a:r>
              <a:rPr lang="en-US" dirty="0" smtClean="0"/>
              <a:t> cha</a:t>
            </a:r>
          </a:p>
          <a:p>
            <a:pPr marL="274320" indent="-274320" eaLnBrk="1" fontAlgn="auto" hangingPunct="1">
              <a:spcAft>
                <a:spcPts val="0"/>
              </a:spcAft>
              <a:buFont typeface="Wingdings" panose="05000000000000000000" pitchFamily="2" charset="2"/>
              <a:buNone/>
              <a:defRPr/>
            </a:pPr>
            <a:r>
              <a:rPr lang="en-US" dirty="0"/>
              <a:t>}</a:t>
            </a:r>
            <a:endParaRPr lang="en-US" dirty="0" smtClean="0"/>
          </a:p>
          <a:p>
            <a:pPr marL="274320" indent="-274320" eaLnBrk="1" fontAlgn="auto" hangingPunct="1">
              <a:spcAft>
                <a:spcPts val="0"/>
              </a:spcAft>
              <a:buFont typeface="Wingdings" panose="05000000000000000000" pitchFamily="2" charset="2"/>
              <a:buNone/>
              <a:defRPr/>
            </a:pPr>
            <a:r>
              <a:rPr lang="vi-VN" dirty="0" smtClean="0"/>
              <a:t>class </a:t>
            </a:r>
            <a:r>
              <a:rPr lang="en-US" dirty="0" err="1" smtClean="0"/>
              <a:t>TênLớpDẫnXuất</a:t>
            </a:r>
            <a:r>
              <a:rPr lang="en-US" dirty="0" smtClean="0"/>
              <a:t> </a:t>
            </a:r>
            <a:r>
              <a:rPr lang="vi-VN" dirty="0" smtClean="0"/>
              <a:t>: </a:t>
            </a:r>
            <a:r>
              <a:rPr lang="en-US" dirty="0" err="1" smtClean="0"/>
              <a:t>TênLớpCha</a:t>
            </a:r>
            <a:endParaRPr lang="en-US" dirty="0" smtClean="0"/>
          </a:p>
          <a:p>
            <a:pPr marL="274320" indent="-274320" eaLnBrk="1" fontAlgn="auto" hangingPunct="1">
              <a:spcAft>
                <a:spcPts val="0"/>
              </a:spcAft>
              <a:buFont typeface="Wingdings" panose="05000000000000000000" pitchFamily="2" charset="2"/>
              <a:buNone/>
              <a:defRPr/>
            </a:pPr>
            <a:r>
              <a:rPr lang="vi-VN" dirty="0" smtClean="0"/>
              <a:t>{		</a:t>
            </a:r>
            <a:endParaRPr lang="en-US" dirty="0" smtClean="0"/>
          </a:p>
          <a:p>
            <a:pPr marL="274320" indent="-274320" eaLnBrk="1" fontAlgn="auto" hangingPunct="1">
              <a:spcAft>
                <a:spcPts val="0"/>
              </a:spcAft>
              <a:buFont typeface="Wingdings" panose="05000000000000000000" pitchFamily="2" charset="2"/>
              <a:buNone/>
              <a:defRPr/>
            </a:pP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bổ</a:t>
            </a:r>
            <a:r>
              <a:rPr lang="en-US" dirty="0" smtClean="0"/>
              <a:t> sung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endParaRPr lang="en-US" dirty="0" smtClean="0"/>
          </a:p>
          <a:p>
            <a:pPr marL="274320" indent="-274320" eaLnBrk="1" fontAlgn="auto" hangingPunct="1">
              <a:spcAft>
                <a:spcPts val="0"/>
              </a:spcAft>
              <a:buFont typeface="Wingdings" panose="05000000000000000000" pitchFamily="2" charset="2"/>
              <a:buNone/>
              <a:defRPr/>
            </a:pPr>
            <a:r>
              <a:rPr lang="vi-VN" dirty="0" smtClean="0"/>
              <a:t>}</a:t>
            </a:r>
            <a:endParaRPr lang="en-US" dirty="0" smtClean="0"/>
          </a:p>
        </p:txBody>
      </p:sp>
    </p:spTree>
    <p:extLst>
      <p:ext uri="{BB962C8B-B14F-4D97-AF65-F5344CB8AC3E}">
        <p14:creationId xmlns="" xmlns:p14="http://schemas.microsoft.com/office/powerpoint/2010/main" val="268146070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DBA79D-06A4-4C3A-8476-3B3E047520D5}" type="slidenum">
              <a:rPr lang="en-US">
                <a:solidFill>
                  <a:schemeClr val="bg1"/>
                </a:solidFill>
                <a:latin typeface="Verdana" panose="020B0604030504040204" pitchFamily="34" charset="0"/>
              </a:rPr>
              <a:pPr eaLnBrk="1" hangingPunct="1"/>
              <a:t>14</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676400"/>
            <a:ext cx="8001000" cy="4492625"/>
          </a:xfrm>
        </p:spPr>
        <p:txBody>
          <a:bodyPr>
            <a:noAutofit/>
          </a:bodyPr>
          <a:lstStyle/>
          <a:p>
            <a:pPr marL="0" indent="0" algn="just" eaLnBrk="1" fontAlgn="auto" hangingPunct="1">
              <a:lnSpc>
                <a:spcPct val="150000"/>
              </a:lnSpc>
              <a:spcAft>
                <a:spcPts val="0"/>
              </a:spcAft>
              <a:buNone/>
              <a:defRPr/>
            </a:pPr>
            <a:r>
              <a:rPr lang="en-US" dirty="0" err="1" smtClean="0"/>
              <a:t>Có</a:t>
            </a:r>
            <a:r>
              <a:rPr lang="en-US" dirty="0" smtClean="0"/>
              <a:t> </a:t>
            </a:r>
            <a:r>
              <a:rPr lang="en-US" dirty="0"/>
              <a:t>2 </a:t>
            </a:r>
            <a:r>
              <a:rPr lang="en-US" dirty="0" err="1"/>
              <a:t>cách</a:t>
            </a:r>
            <a:r>
              <a:rPr lang="en-US" dirty="0"/>
              <a:t> </a:t>
            </a:r>
            <a:r>
              <a:rPr lang="en-US" dirty="0" err="1"/>
              <a:t>để</a:t>
            </a:r>
            <a:r>
              <a:rPr lang="en-US" dirty="0"/>
              <a:t> </a:t>
            </a:r>
            <a:r>
              <a:rPr lang="en-US" dirty="0" err="1"/>
              <a:t>định</a:t>
            </a:r>
            <a:r>
              <a:rPr lang="en-US" dirty="0"/>
              <a:t> </a:t>
            </a:r>
            <a:r>
              <a:rPr lang="en-US" dirty="0" err="1"/>
              <a:t>nghĩa</a:t>
            </a:r>
            <a:r>
              <a:rPr lang="en-US" dirty="0"/>
              <a:t> </a:t>
            </a:r>
            <a:r>
              <a:rPr lang="en-US" dirty="0" err="1"/>
              <a:t>hành</a:t>
            </a:r>
            <a:r>
              <a:rPr lang="en-US" dirty="0"/>
              <a:t> </a:t>
            </a:r>
            <a:r>
              <a:rPr lang="en-US" dirty="0" err="1"/>
              <a:t>động</a:t>
            </a:r>
            <a:r>
              <a:rPr lang="en-US" dirty="0"/>
              <a:t> </a:t>
            </a:r>
            <a:r>
              <a:rPr lang="en-US" dirty="0" err="1"/>
              <a:t>bổ</a:t>
            </a:r>
            <a:r>
              <a:rPr lang="en-US" dirty="0"/>
              <a:t> sung </a:t>
            </a:r>
            <a:r>
              <a:rPr lang="en-US" dirty="0" err="1"/>
              <a:t>cho</a:t>
            </a:r>
            <a:r>
              <a:rPr lang="en-US" dirty="0"/>
              <a:t> </a:t>
            </a:r>
            <a:r>
              <a:rPr lang="en-US" dirty="0" err="1"/>
              <a:t>phương</a:t>
            </a:r>
            <a:r>
              <a:rPr lang="en-US" dirty="0"/>
              <a:t> </a:t>
            </a:r>
            <a:r>
              <a:rPr lang="en-US" dirty="0" err="1"/>
              <a:t>thức</a:t>
            </a:r>
            <a:r>
              <a:rPr lang="en-US" dirty="0"/>
              <a:t> </a:t>
            </a:r>
            <a:r>
              <a:rPr lang="en-US" dirty="0" err="1"/>
              <a:t>đã</a:t>
            </a:r>
            <a:r>
              <a:rPr lang="en-US" dirty="0"/>
              <a:t> </a:t>
            </a:r>
            <a:r>
              <a:rPr lang="en-US" dirty="0" err="1"/>
              <a:t>có</a:t>
            </a:r>
            <a:r>
              <a:rPr lang="en-US" dirty="0"/>
              <a:t> </a:t>
            </a:r>
            <a:r>
              <a:rPr lang="en-US" dirty="0" err="1"/>
              <a:t>sẵn</a:t>
            </a:r>
            <a:r>
              <a:rPr lang="en-US" dirty="0"/>
              <a:t> ở </a:t>
            </a:r>
            <a:r>
              <a:rPr lang="en-US" dirty="0" err="1"/>
              <a:t>lớp</a:t>
            </a:r>
            <a:r>
              <a:rPr lang="en-US" dirty="0"/>
              <a:t> cha </a:t>
            </a:r>
            <a:r>
              <a:rPr lang="en-US" dirty="0" err="1"/>
              <a:t>trong</a:t>
            </a:r>
            <a:r>
              <a:rPr lang="en-US" dirty="0"/>
              <a:t> </a:t>
            </a:r>
            <a:r>
              <a:rPr lang="en-US" dirty="0" err="1"/>
              <a:t>lớp</a:t>
            </a:r>
            <a:r>
              <a:rPr lang="en-US" dirty="0"/>
              <a:t> </a:t>
            </a:r>
            <a:r>
              <a:rPr lang="en-US" dirty="0" err="1"/>
              <a:t>dẫn</a:t>
            </a:r>
            <a:r>
              <a:rPr lang="en-US" dirty="0"/>
              <a:t> </a:t>
            </a:r>
            <a:r>
              <a:rPr lang="en-US" dirty="0" err="1"/>
              <a:t>xuất</a:t>
            </a:r>
            <a:r>
              <a:rPr lang="en-US" dirty="0"/>
              <a:t> (</a:t>
            </a:r>
            <a:r>
              <a:rPr lang="en-US" dirty="0" err="1"/>
              <a:t>phương</a:t>
            </a:r>
            <a:r>
              <a:rPr lang="en-US" dirty="0"/>
              <a:t> </a:t>
            </a:r>
            <a:r>
              <a:rPr lang="en-US" dirty="0" err="1"/>
              <a:t>thức</a:t>
            </a:r>
            <a:r>
              <a:rPr lang="en-US" dirty="0"/>
              <a:t> </a:t>
            </a:r>
            <a:r>
              <a:rPr lang="en-US" dirty="0" err="1"/>
              <a:t>lớp</a:t>
            </a:r>
            <a:r>
              <a:rPr lang="en-US" dirty="0"/>
              <a:t> </a:t>
            </a:r>
            <a:r>
              <a:rPr lang="en-US" dirty="0" err="1"/>
              <a:t>dẫn</a:t>
            </a:r>
            <a:r>
              <a:rPr lang="en-US" dirty="0"/>
              <a:t> </a:t>
            </a:r>
            <a:r>
              <a:rPr lang="en-US" dirty="0" err="1"/>
              <a:t>xuất</a:t>
            </a:r>
            <a:r>
              <a:rPr lang="en-US" dirty="0"/>
              <a:t> </a:t>
            </a:r>
            <a:r>
              <a:rPr lang="en-US" dirty="0" err="1"/>
              <a:t>trùng</a:t>
            </a:r>
            <a:r>
              <a:rPr lang="en-US" dirty="0"/>
              <a:t> </a:t>
            </a:r>
            <a:r>
              <a:rPr lang="en-US" dirty="0" err="1"/>
              <a:t>tên</a:t>
            </a:r>
            <a:r>
              <a:rPr lang="en-US" dirty="0"/>
              <a:t> </a:t>
            </a:r>
            <a:r>
              <a:rPr lang="en-US" dirty="0" err="1"/>
              <a:t>với</a:t>
            </a:r>
            <a:r>
              <a:rPr lang="en-US" dirty="0"/>
              <a:t> </a:t>
            </a:r>
            <a:r>
              <a:rPr lang="en-US" dirty="0" err="1"/>
              <a:t>phương</a:t>
            </a:r>
            <a:r>
              <a:rPr lang="en-US" dirty="0"/>
              <a:t> </a:t>
            </a:r>
            <a:r>
              <a:rPr lang="en-US" dirty="0" err="1"/>
              <a:t>thức</a:t>
            </a:r>
            <a:r>
              <a:rPr lang="en-US" dirty="0"/>
              <a:t> </a:t>
            </a:r>
            <a:r>
              <a:rPr lang="en-US" dirty="0" err="1"/>
              <a:t>lớp</a:t>
            </a:r>
            <a:r>
              <a:rPr lang="en-US" dirty="0"/>
              <a:t> cha)</a:t>
            </a:r>
          </a:p>
          <a:p>
            <a:pPr algn="just" eaLnBrk="1" fontAlgn="auto" hangingPunct="1">
              <a:lnSpc>
                <a:spcPct val="150000"/>
              </a:lnSpc>
              <a:spcAft>
                <a:spcPts val="0"/>
              </a:spcAft>
              <a:defRPr/>
            </a:pPr>
            <a:r>
              <a:rPr lang="en-US" dirty="0"/>
              <a:t> </a:t>
            </a:r>
            <a:r>
              <a:rPr lang="en-US" dirty="0" err="1"/>
              <a:t>Dùng</a:t>
            </a:r>
            <a:r>
              <a:rPr lang="en-US" dirty="0"/>
              <a:t> </a:t>
            </a:r>
            <a:r>
              <a:rPr lang="en-US" dirty="0" err="1"/>
              <a:t>từ</a:t>
            </a:r>
            <a:r>
              <a:rPr lang="en-US" dirty="0"/>
              <a:t> </a:t>
            </a:r>
            <a:r>
              <a:rPr lang="en-US" dirty="0" err="1"/>
              <a:t>khóa</a:t>
            </a:r>
            <a:r>
              <a:rPr lang="en-US" dirty="0"/>
              <a:t> </a:t>
            </a:r>
            <a:r>
              <a:rPr lang="en-US" dirty="0">
                <a:solidFill>
                  <a:srgbClr val="FF0000"/>
                </a:solidFill>
              </a:rPr>
              <a:t>new</a:t>
            </a:r>
          </a:p>
          <a:p>
            <a:pPr algn="just" eaLnBrk="1" fontAlgn="auto" hangingPunct="1">
              <a:lnSpc>
                <a:spcPct val="150000"/>
              </a:lnSpc>
              <a:spcAft>
                <a:spcPts val="0"/>
              </a:spcAft>
              <a:defRPr/>
            </a:pPr>
            <a:r>
              <a:rPr lang="en-US" dirty="0"/>
              <a:t> </a:t>
            </a:r>
            <a:r>
              <a:rPr lang="en-US" dirty="0" err="1"/>
              <a:t>Dùng</a:t>
            </a:r>
            <a:r>
              <a:rPr lang="en-US" dirty="0"/>
              <a:t> </a:t>
            </a:r>
            <a:r>
              <a:rPr lang="en-US" dirty="0" err="1"/>
              <a:t>từ</a:t>
            </a:r>
            <a:r>
              <a:rPr lang="en-US" dirty="0"/>
              <a:t> </a:t>
            </a:r>
            <a:r>
              <a:rPr lang="en-US" dirty="0" err="1"/>
              <a:t>khóa</a:t>
            </a:r>
            <a:r>
              <a:rPr lang="en-US" dirty="0"/>
              <a:t> </a:t>
            </a:r>
            <a:r>
              <a:rPr lang="en-US" dirty="0">
                <a:solidFill>
                  <a:srgbClr val="FF0000"/>
                </a:solidFill>
              </a:rPr>
              <a:t>virtual</a:t>
            </a:r>
            <a:r>
              <a:rPr lang="en-US" dirty="0"/>
              <a:t> </a:t>
            </a:r>
            <a:r>
              <a:rPr lang="en-US" dirty="0" err="1"/>
              <a:t>và</a:t>
            </a:r>
            <a:r>
              <a:rPr lang="en-US" dirty="0"/>
              <a:t> </a:t>
            </a:r>
            <a:r>
              <a:rPr lang="en-US" dirty="0">
                <a:solidFill>
                  <a:srgbClr val="FF0000"/>
                </a:solidFill>
              </a:rPr>
              <a:t>override</a:t>
            </a:r>
          </a:p>
        </p:txBody>
      </p:sp>
    </p:spTree>
    <p:extLst>
      <p:ext uri="{BB962C8B-B14F-4D97-AF65-F5344CB8AC3E}">
        <p14:creationId xmlns="" xmlns:p14="http://schemas.microsoft.com/office/powerpoint/2010/main" val="1029008710"/>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khóa</a:t>
            </a:r>
            <a:r>
              <a:rPr lang="en-US" dirty="0" smtClean="0"/>
              <a:t> </a:t>
            </a:r>
            <a:r>
              <a:rPr lang="en-US" dirty="0" smtClean="0">
                <a:solidFill>
                  <a:srgbClr val="FF0000"/>
                </a:solidFill>
              </a:rPr>
              <a:t>new</a:t>
            </a: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D43F74-6063-48B7-974D-650CC43AAC86}" type="slidenum">
              <a:rPr lang="en-US">
                <a:solidFill>
                  <a:schemeClr val="bg1"/>
                </a:solidFill>
                <a:latin typeface="Verdana" panose="020B0604030504040204" pitchFamily="34" charset="0"/>
              </a:rPr>
              <a:pPr eaLnBrk="1" hangingPunct="1"/>
              <a:t>15</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381000" y="1973263"/>
            <a:ext cx="3733800" cy="3962400"/>
          </a:xfrm>
        </p:spPr>
        <p:txBody>
          <a:bodyPr>
            <a:noAutofit/>
          </a:bodyPr>
          <a:lstStyle/>
          <a:p>
            <a:pPr marL="0" indent="0" algn="just" eaLnBrk="1" fontAlgn="auto" hangingPunct="1">
              <a:spcAft>
                <a:spcPts val="0"/>
              </a:spcAft>
              <a:buFont typeface="Wingdings" panose="05000000000000000000" pitchFamily="2" charset="2"/>
              <a:buNone/>
              <a:defRPr/>
            </a:pPr>
            <a:r>
              <a:rPr lang="en-US" sz="2400" dirty="0" smtClean="0"/>
              <a:t>class </a:t>
            </a:r>
            <a:r>
              <a:rPr lang="en-US" sz="2400" dirty="0"/>
              <a:t>COSO</a:t>
            </a:r>
          </a:p>
          <a:p>
            <a:pPr marL="0" indent="0" algn="just" eaLnBrk="1" fontAlgn="auto" hangingPunct="1">
              <a:spcAft>
                <a:spcPts val="0"/>
              </a:spcAft>
              <a:buFont typeface="Wingdings" panose="05000000000000000000" pitchFamily="2" charset="2"/>
              <a:buNone/>
              <a:defRPr/>
            </a:pPr>
            <a:r>
              <a:rPr lang="en-US" sz="2400" dirty="0"/>
              <a:t>{</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data1;</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data2;</a:t>
            </a:r>
          </a:p>
          <a:p>
            <a:pPr marL="0" indent="0" algn="just" eaLnBrk="1" fontAlgn="auto" hangingPunct="1">
              <a:spcAft>
                <a:spcPts val="0"/>
              </a:spcAft>
              <a:buFont typeface="Wingdings" panose="05000000000000000000" pitchFamily="2" charset="2"/>
              <a:buNone/>
              <a:defRPr/>
            </a:pPr>
            <a:r>
              <a:rPr lang="en-US" sz="2400" dirty="0"/>
              <a:t>	public void Method1()</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a:t>	public void Method2()</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smtClean="0"/>
              <a:t>}</a:t>
            </a:r>
            <a:endParaRPr lang="en-US" sz="2400" dirty="0"/>
          </a:p>
        </p:txBody>
      </p:sp>
      <p:sp>
        <p:nvSpPr>
          <p:cNvPr id="5" name="Content Placeholder 2"/>
          <p:cNvSpPr txBox="1">
            <a:spLocks/>
          </p:cNvSpPr>
          <p:nvPr/>
        </p:nvSpPr>
        <p:spPr>
          <a:xfrm>
            <a:off x="4495800" y="1973263"/>
            <a:ext cx="4267200" cy="3706812"/>
          </a:xfrm>
          <a:prstGeom prst="rect">
            <a:avLst/>
          </a:prstGeom>
        </p:spPr>
        <p:txBody>
          <a:bodyPr vert="horz" lIns="91440" tIns="45720" rIns="91440" bIns="45720" rtlCol="0">
            <a:noAutofit/>
          </a:bodyPr>
          <a:lstStyle>
            <a:lvl1pPr marL="344488" indent="-344488"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688975" indent="-346075"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2pPr>
            <a:lvl3pPr marL="1033463" indent="-347663"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3pPr>
            <a:lvl4pPr marL="12001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4pPr>
            <a:lvl5pPr marL="15430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Font typeface="Wingdings" panose="05000000000000000000" pitchFamily="2" charset="2"/>
              <a:buNone/>
              <a:defRPr/>
            </a:pPr>
            <a:r>
              <a:rPr lang="en-US" sz="2400" dirty="0" smtClean="0"/>
              <a:t>class DANXUAT : COSO</a:t>
            </a:r>
          </a:p>
          <a:p>
            <a:pPr marL="0" indent="0" algn="just" fontAlgn="auto">
              <a:spcAft>
                <a:spcPts val="0"/>
              </a:spcAft>
              <a:buFont typeface="Wingdings" panose="05000000000000000000" pitchFamily="2" charset="2"/>
              <a:buNone/>
              <a:defRPr/>
            </a:pPr>
            <a:r>
              <a:rPr lang="en-US" sz="2400" dirty="0" smtClean="0"/>
              <a:t>{</a:t>
            </a:r>
          </a:p>
          <a:p>
            <a:pPr marL="0" indent="0" algn="just" fontAlgn="auto">
              <a:spcAft>
                <a:spcPts val="0"/>
              </a:spcAft>
              <a:buFont typeface="Wingdings" panose="05000000000000000000" pitchFamily="2" charset="2"/>
              <a:buNone/>
              <a:defRPr/>
            </a:pPr>
            <a:r>
              <a:rPr lang="en-US" sz="2400" dirty="0" smtClean="0"/>
              <a:t>	private </a:t>
            </a:r>
            <a:r>
              <a:rPr lang="en-US" sz="2400" dirty="0" err="1" smtClean="0"/>
              <a:t>kiểu</a:t>
            </a:r>
            <a:r>
              <a:rPr lang="en-US" sz="2400" dirty="0" smtClean="0"/>
              <a:t> data3;</a:t>
            </a:r>
          </a:p>
          <a:p>
            <a:pPr marL="0" indent="0" algn="just" fontAlgn="auto">
              <a:spcAft>
                <a:spcPts val="0"/>
              </a:spcAft>
              <a:buFont typeface="Wingdings" panose="05000000000000000000" pitchFamily="2" charset="2"/>
              <a:buNone/>
              <a:defRPr/>
            </a:pPr>
            <a:r>
              <a:rPr lang="en-US" sz="2400" dirty="0" smtClean="0"/>
              <a:t>	public </a:t>
            </a:r>
            <a:r>
              <a:rPr lang="en-US" sz="2400" dirty="0" smtClean="0">
                <a:solidFill>
                  <a:srgbClr val="FF0000"/>
                </a:solidFill>
              </a:rPr>
              <a:t>new</a:t>
            </a:r>
            <a:r>
              <a:rPr lang="en-US" sz="2400" dirty="0" smtClean="0"/>
              <a:t> void Method1()</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public void Method4()</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a:t>
            </a:r>
          </a:p>
          <a:p>
            <a:pPr marL="274320" indent="-274320" fontAlgn="auto">
              <a:spcAft>
                <a:spcPts val="0"/>
              </a:spcAft>
              <a:buFont typeface="Wingdings" panose="05000000000000000000" pitchFamily="2" charset="2"/>
              <a:buNone/>
              <a:defRPr/>
            </a:pPr>
            <a:endParaRPr lang="en-US" sz="2400" dirty="0"/>
          </a:p>
        </p:txBody>
      </p:sp>
    </p:spTree>
    <p:extLst>
      <p:ext uri="{BB962C8B-B14F-4D97-AF65-F5344CB8AC3E}">
        <p14:creationId xmlns="" xmlns:p14="http://schemas.microsoft.com/office/powerpoint/2010/main" val="1421129776"/>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r>
              <a:rPr lang="en-US" dirty="0"/>
              <a:t> </a:t>
            </a:r>
            <a:r>
              <a:rPr lang="en-US" dirty="0" smtClean="0"/>
              <a:t>– </a:t>
            </a:r>
            <a:r>
              <a:rPr lang="en-US" dirty="0" err="1" smtClean="0"/>
              <a:t>Dùng</a:t>
            </a:r>
            <a:r>
              <a:rPr lang="en-US" dirty="0" smtClean="0"/>
              <a:t> virtual &amp; override</a:t>
            </a:r>
            <a:endParaRPr lang="en-US" dirty="0" smtClean="0">
              <a:solidFill>
                <a:schemeClr val="accent1"/>
              </a:solidFill>
            </a:endParaRPr>
          </a:p>
        </p:txBody>
      </p:sp>
      <p:sp>
        <p:nvSpPr>
          <p:cNvPr id="25" name="Content Placeholder 2"/>
          <p:cNvSpPr>
            <a:spLocks noGrp="1"/>
          </p:cNvSpPr>
          <p:nvPr>
            <p:ph sz="quarter" idx="1"/>
          </p:nvPr>
        </p:nvSpPr>
        <p:spPr>
          <a:xfrm>
            <a:off x="28135" y="1968818"/>
            <a:ext cx="4543865" cy="4114800"/>
          </a:xfrm>
        </p:spPr>
        <p:txBody>
          <a:bodyPr>
            <a:noAutofit/>
          </a:bodyPr>
          <a:lstStyle/>
          <a:p>
            <a:pPr marL="0" indent="0" algn="just" eaLnBrk="1" fontAlgn="auto" hangingPunct="1">
              <a:spcAft>
                <a:spcPts val="0"/>
              </a:spcAft>
              <a:buFont typeface="Wingdings" panose="05000000000000000000" pitchFamily="2" charset="2"/>
              <a:buNone/>
              <a:defRPr/>
            </a:pPr>
            <a:r>
              <a:rPr lang="en-US" sz="2400" dirty="0" smtClean="0"/>
              <a:t>class </a:t>
            </a:r>
            <a:r>
              <a:rPr lang="en-US" sz="2400" dirty="0"/>
              <a:t>COSO</a:t>
            </a:r>
          </a:p>
          <a:p>
            <a:pPr marL="0" indent="0" algn="just" eaLnBrk="1" fontAlgn="auto" hangingPunct="1">
              <a:spcAft>
                <a:spcPts val="0"/>
              </a:spcAft>
              <a:buFont typeface="Wingdings" panose="05000000000000000000" pitchFamily="2" charset="2"/>
              <a:buNone/>
              <a:defRPr/>
            </a:pPr>
            <a:r>
              <a:rPr lang="en-US" sz="2400" dirty="0"/>
              <a:t>{</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data1;</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data2;</a:t>
            </a:r>
          </a:p>
          <a:p>
            <a:pPr marL="0" indent="0" algn="just" eaLnBrk="1" fontAlgn="auto" hangingPunct="1">
              <a:spcAft>
                <a:spcPts val="0"/>
              </a:spcAft>
              <a:buFont typeface="Wingdings" panose="05000000000000000000" pitchFamily="2" charset="2"/>
              <a:buNone/>
              <a:defRPr/>
            </a:pPr>
            <a:r>
              <a:rPr lang="en-US" sz="2400" dirty="0"/>
              <a:t>	</a:t>
            </a:r>
            <a:r>
              <a:rPr lang="en-US" sz="2400" dirty="0" smtClean="0"/>
              <a:t>public </a:t>
            </a:r>
            <a:r>
              <a:rPr lang="en-US" sz="2400" dirty="0" smtClean="0">
                <a:solidFill>
                  <a:srgbClr val="FF0000"/>
                </a:solidFill>
              </a:rPr>
              <a:t>virtual</a:t>
            </a:r>
            <a:r>
              <a:rPr lang="en-US" sz="2400" dirty="0" smtClean="0"/>
              <a:t> </a:t>
            </a:r>
            <a:r>
              <a:rPr lang="en-US" sz="2400" dirty="0"/>
              <a:t>void Method1()</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a:t>	public virtual </a:t>
            </a:r>
            <a:r>
              <a:rPr lang="en-US" sz="2400" dirty="0" smtClean="0"/>
              <a:t>void </a:t>
            </a:r>
            <a:r>
              <a:rPr lang="en-US" sz="2400" dirty="0"/>
              <a:t>Method2()</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smtClean="0"/>
              <a:t>}</a:t>
            </a:r>
            <a:endParaRPr lang="en-US" sz="2400" dirty="0"/>
          </a:p>
        </p:txBody>
      </p:sp>
      <p:sp>
        <p:nvSpPr>
          <p:cNvPr id="5" name="Content Placeholder 2"/>
          <p:cNvSpPr txBox="1">
            <a:spLocks/>
          </p:cNvSpPr>
          <p:nvPr/>
        </p:nvSpPr>
        <p:spPr>
          <a:xfrm>
            <a:off x="4419600" y="1968818"/>
            <a:ext cx="4724400" cy="3503612"/>
          </a:xfrm>
          <a:prstGeom prst="rect">
            <a:avLst/>
          </a:prstGeom>
        </p:spPr>
        <p:txBody>
          <a:bodyPr vert="horz" lIns="91440" tIns="45720" rIns="91440" bIns="45720" rtlCol="0">
            <a:noAutofit/>
          </a:bodyPr>
          <a:lstStyle>
            <a:lvl1pPr marL="344488" indent="-344488"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688975" indent="-346075"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2pPr>
            <a:lvl3pPr marL="1033463" indent="-347663"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3pPr>
            <a:lvl4pPr marL="12001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4pPr>
            <a:lvl5pPr marL="15430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Font typeface="Wingdings" panose="05000000000000000000" pitchFamily="2" charset="2"/>
              <a:buNone/>
              <a:defRPr/>
            </a:pPr>
            <a:r>
              <a:rPr lang="en-US" sz="2400" dirty="0" smtClean="0"/>
              <a:t>class DANXUAT : COSO</a:t>
            </a:r>
          </a:p>
          <a:p>
            <a:pPr marL="0" indent="0" algn="just" fontAlgn="auto">
              <a:spcAft>
                <a:spcPts val="0"/>
              </a:spcAft>
              <a:buFont typeface="Wingdings" panose="05000000000000000000" pitchFamily="2" charset="2"/>
              <a:buNone/>
              <a:defRPr/>
            </a:pPr>
            <a:r>
              <a:rPr lang="en-US" sz="2400" dirty="0" smtClean="0"/>
              <a:t>{</a:t>
            </a:r>
          </a:p>
          <a:p>
            <a:pPr marL="0" indent="0" algn="just" fontAlgn="auto">
              <a:spcAft>
                <a:spcPts val="0"/>
              </a:spcAft>
              <a:buFont typeface="Wingdings" panose="05000000000000000000" pitchFamily="2" charset="2"/>
              <a:buNone/>
              <a:defRPr/>
            </a:pPr>
            <a:r>
              <a:rPr lang="en-US" sz="2400" dirty="0" smtClean="0"/>
              <a:t>	private </a:t>
            </a:r>
            <a:r>
              <a:rPr lang="en-US" sz="2400" dirty="0" err="1" smtClean="0"/>
              <a:t>kiểu</a:t>
            </a:r>
            <a:r>
              <a:rPr lang="en-US" sz="2400" dirty="0" smtClean="0"/>
              <a:t> data3;</a:t>
            </a:r>
          </a:p>
          <a:p>
            <a:pPr marL="0" indent="0" algn="just" fontAlgn="auto">
              <a:spcAft>
                <a:spcPts val="0"/>
              </a:spcAft>
              <a:buFont typeface="Wingdings" panose="05000000000000000000" pitchFamily="2" charset="2"/>
              <a:buNone/>
              <a:defRPr/>
            </a:pPr>
            <a:r>
              <a:rPr lang="en-US" sz="2400" dirty="0" smtClean="0"/>
              <a:t>	public </a:t>
            </a:r>
            <a:r>
              <a:rPr lang="en-US" sz="2400" dirty="0" smtClean="0">
                <a:solidFill>
                  <a:srgbClr val="FF0000"/>
                </a:solidFill>
              </a:rPr>
              <a:t>override</a:t>
            </a:r>
            <a:r>
              <a:rPr lang="en-US" sz="2400" dirty="0" smtClean="0"/>
              <a:t> void Method1()</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public void Method4()</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a:t>
            </a:r>
          </a:p>
          <a:p>
            <a:pPr marL="274320" indent="-274320" fontAlgn="auto">
              <a:spcAft>
                <a:spcPts val="0"/>
              </a:spcAft>
              <a:buFont typeface="Wingdings" panose="05000000000000000000" pitchFamily="2" charset="2"/>
              <a:buNone/>
              <a:defRPr/>
            </a:pPr>
            <a:endParaRPr lang="en-US" sz="2400" dirty="0"/>
          </a:p>
        </p:txBody>
      </p:sp>
    </p:spTree>
    <p:extLst>
      <p:ext uri="{BB962C8B-B14F-4D97-AF65-F5344CB8AC3E}">
        <p14:creationId xmlns="" xmlns:p14="http://schemas.microsoft.com/office/powerpoint/2010/main" val="185931980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91E148-6833-48B1-97F4-B223AD921173}" type="slidenum">
              <a:rPr lang="en-US">
                <a:solidFill>
                  <a:schemeClr val="bg1"/>
                </a:solidFill>
                <a:latin typeface="Verdana" panose="020B0604030504040204" pitchFamily="34" charset="0"/>
              </a:rPr>
              <a:pPr eaLnBrk="1" hangingPunct="1"/>
              <a:t>17</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600200"/>
            <a:ext cx="8305800" cy="5029200"/>
          </a:xfrm>
        </p:spPr>
        <p:txBody>
          <a:bodyPr>
            <a:noAutofit/>
          </a:bodyPr>
          <a:lstStyle/>
          <a:p>
            <a:pPr marL="0" indent="0" algn="just" eaLnBrk="1" fontAlgn="auto" hangingPunct="1">
              <a:lnSpc>
                <a:spcPct val="150000"/>
              </a:lnSpc>
              <a:spcAft>
                <a:spcPts val="0"/>
              </a:spcAft>
              <a:buNone/>
              <a:defRPr/>
            </a:pPr>
            <a:r>
              <a:rPr lang="en-US" sz="2800" dirty="0" err="1" smtClean="0"/>
              <a:t>Viết</a:t>
            </a:r>
            <a:r>
              <a:rPr lang="en-US" sz="2800" dirty="0" smtClean="0"/>
              <a:t> </a:t>
            </a:r>
            <a:r>
              <a:rPr lang="en-US" sz="2800" dirty="0" err="1"/>
              <a:t>chương</a:t>
            </a:r>
            <a:r>
              <a:rPr lang="en-US" sz="2800" dirty="0"/>
              <a:t> </a:t>
            </a:r>
            <a:r>
              <a:rPr lang="en-US" sz="2800" dirty="0" err="1"/>
              <a:t>trình</a:t>
            </a:r>
            <a:r>
              <a:rPr lang="en-US" sz="2800" dirty="0"/>
              <a:t> </a:t>
            </a:r>
            <a:r>
              <a:rPr lang="en-US" sz="2800" dirty="0" err="1"/>
              <a:t>nhập</a:t>
            </a:r>
            <a:r>
              <a:rPr lang="en-US" sz="2800" dirty="0"/>
              <a:t> </a:t>
            </a:r>
            <a:r>
              <a:rPr lang="en-US" sz="2800" dirty="0" err="1"/>
              <a:t>xuất</a:t>
            </a:r>
            <a:r>
              <a:rPr lang="en-US" sz="2800" dirty="0"/>
              <a:t> </a:t>
            </a:r>
            <a:r>
              <a:rPr lang="en-US" sz="2800" dirty="0" err="1"/>
              <a:t>nhân</a:t>
            </a:r>
            <a:r>
              <a:rPr lang="en-US" sz="2800" dirty="0"/>
              <a:t> </a:t>
            </a:r>
            <a:r>
              <a:rPr lang="en-US" sz="2800" dirty="0" err="1"/>
              <a:t>viên</a:t>
            </a:r>
            <a:r>
              <a:rPr lang="en-US" sz="2800" dirty="0"/>
              <a:t>, </a:t>
            </a:r>
            <a:r>
              <a:rPr lang="en-US" sz="2800" dirty="0" err="1"/>
              <a:t>biết</a:t>
            </a:r>
            <a:r>
              <a:rPr lang="en-US" sz="2800" dirty="0"/>
              <a:t> </a:t>
            </a:r>
            <a:r>
              <a:rPr lang="en-US" sz="2800" dirty="0" err="1"/>
              <a:t>rằng</a:t>
            </a:r>
            <a:r>
              <a:rPr lang="en-US" sz="2800" dirty="0"/>
              <a:t> </a:t>
            </a:r>
            <a:r>
              <a:rPr lang="en-US" sz="2800" dirty="0" err="1"/>
              <a:t>gồm</a:t>
            </a:r>
            <a:r>
              <a:rPr lang="en-US" sz="2800" dirty="0"/>
              <a:t> 2 </a:t>
            </a:r>
            <a:r>
              <a:rPr lang="en-US" sz="2800" dirty="0" err="1"/>
              <a:t>loại</a:t>
            </a:r>
            <a:r>
              <a:rPr lang="en-US" sz="2800" dirty="0"/>
              <a:t> </a:t>
            </a:r>
            <a:r>
              <a:rPr lang="en-US" sz="2800" dirty="0" err="1"/>
              <a:t>nhân</a:t>
            </a:r>
            <a:r>
              <a:rPr lang="en-US" sz="2800" dirty="0"/>
              <a:t> </a:t>
            </a:r>
            <a:r>
              <a:rPr lang="en-US" sz="2800" dirty="0" err="1"/>
              <a:t>viên</a:t>
            </a:r>
            <a:r>
              <a:rPr lang="en-US" sz="2800" dirty="0"/>
              <a:t>: </a:t>
            </a:r>
            <a:r>
              <a:rPr lang="en-US" sz="2800" dirty="0" err="1"/>
              <a:t>Nhân</a:t>
            </a:r>
            <a:r>
              <a:rPr lang="en-US" sz="2800" dirty="0"/>
              <a:t> </a:t>
            </a:r>
            <a:r>
              <a:rPr lang="en-US" sz="2800" dirty="0" err="1"/>
              <a:t>viên</a:t>
            </a:r>
            <a:r>
              <a:rPr lang="en-US" sz="2800" dirty="0"/>
              <a:t> </a:t>
            </a:r>
            <a:r>
              <a:rPr lang="en-US" sz="2800" dirty="0" err="1"/>
              <a:t>biên</a:t>
            </a:r>
            <a:r>
              <a:rPr lang="en-US" sz="2800" dirty="0"/>
              <a:t> </a:t>
            </a:r>
            <a:r>
              <a:rPr lang="en-US" sz="2800" dirty="0" err="1"/>
              <a:t>chế</a:t>
            </a:r>
            <a:r>
              <a:rPr lang="en-US" sz="2800" dirty="0"/>
              <a:t> </a:t>
            </a:r>
            <a:r>
              <a:rPr lang="en-US" sz="2800" dirty="0" err="1"/>
              <a:t>và</a:t>
            </a:r>
            <a:r>
              <a:rPr lang="en-US" sz="2800" dirty="0"/>
              <a:t> </a:t>
            </a:r>
            <a:r>
              <a:rPr lang="en-US" sz="2800" dirty="0" err="1"/>
              <a:t>nhân</a:t>
            </a:r>
            <a:r>
              <a:rPr lang="en-US" sz="2800" dirty="0"/>
              <a:t> </a:t>
            </a:r>
            <a:r>
              <a:rPr lang="en-US" sz="2800" dirty="0" err="1"/>
              <a:t>viên</a:t>
            </a:r>
            <a:r>
              <a:rPr lang="en-US" sz="2800" dirty="0"/>
              <a:t> </a:t>
            </a:r>
            <a:r>
              <a:rPr lang="en-US" sz="2800" dirty="0" err="1"/>
              <a:t>hợp</a:t>
            </a:r>
            <a:r>
              <a:rPr lang="en-US" sz="2800" dirty="0"/>
              <a:t> </a:t>
            </a:r>
            <a:r>
              <a:rPr lang="en-US" sz="2800" dirty="0" err="1"/>
              <a:t>đồng</a:t>
            </a:r>
            <a:r>
              <a:rPr lang="en-US" sz="2800" dirty="0"/>
              <a:t>. </a:t>
            </a:r>
            <a:r>
              <a:rPr lang="en-US" sz="2800" dirty="0" err="1"/>
              <a:t>Thông</a:t>
            </a:r>
            <a:r>
              <a:rPr lang="en-US" sz="2800" dirty="0"/>
              <a:t> tin </a:t>
            </a:r>
            <a:r>
              <a:rPr lang="en-US" sz="2800" dirty="0" err="1"/>
              <a:t>của</a:t>
            </a:r>
            <a:r>
              <a:rPr lang="en-US" sz="2800" dirty="0"/>
              <a:t> </a:t>
            </a:r>
            <a:r>
              <a:rPr lang="en-US" sz="2800" dirty="0" err="1"/>
              <a:t>nhân</a:t>
            </a:r>
            <a:r>
              <a:rPr lang="en-US" sz="2800" dirty="0"/>
              <a:t> </a:t>
            </a:r>
            <a:r>
              <a:rPr lang="en-US" sz="2800" dirty="0" err="1"/>
              <a:t>viên</a:t>
            </a:r>
            <a:r>
              <a:rPr lang="en-US" sz="2800" dirty="0"/>
              <a:t> </a:t>
            </a:r>
            <a:r>
              <a:rPr lang="en-US" sz="2800" dirty="0" err="1"/>
              <a:t>gồm</a:t>
            </a:r>
            <a:r>
              <a:rPr lang="en-US" sz="2800" dirty="0"/>
              <a:t>: </a:t>
            </a:r>
            <a:r>
              <a:rPr lang="en-US" sz="2800" dirty="0" err="1"/>
              <a:t>Mã</a:t>
            </a:r>
            <a:r>
              <a:rPr lang="en-US" sz="2800" dirty="0"/>
              <a:t> </a:t>
            </a:r>
            <a:r>
              <a:rPr lang="en-US" sz="2800" dirty="0" err="1"/>
              <a:t>số</a:t>
            </a:r>
            <a:r>
              <a:rPr lang="en-US" sz="2800" dirty="0"/>
              <a:t>, </a:t>
            </a:r>
            <a:r>
              <a:rPr lang="en-US" sz="2800" dirty="0" err="1"/>
              <a:t>Họ</a:t>
            </a:r>
            <a:r>
              <a:rPr lang="en-US" sz="2800" dirty="0"/>
              <a:t> </a:t>
            </a:r>
            <a:r>
              <a:rPr lang="en-US" sz="2800" dirty="0" err="1" smtClean="0"/>
              <a:t>tên</a:t>
            </a:r>
            <a:r>
              <a:rPr lang="en-US" sz="2800" dirty="0" smtClean="0"/>
              <a:t>.</a:t>
            </a:r>
          </a:p>
          <a:p>
            <a:pPr algn="just">
              <a:lnSpc>
                <a:spcPct val="150000"/>
              </a:lnSpc>
              <a:defRPr/>
            </a:pPr>
            <a:r>
              <a:rPr lang="en-US" sz="2800" dirty="0" err="1" smtClean="0"/>
              <a:t>Nhân</a:t>
            </a:r>
            <a:r>
              <a:rPr lang="en-US" sz="2800" dirty="0" smtClean="0"/>
              <a:t> </a:t>
            </a:r>
            <a:r>
              <a:rPr lang="en-US" sz="2800" dirty="0" err="1"/>
              <a:t>viên</a:t>
            </a:r>
            <a:r>
              <a:rPr lang="en-US" sz="2800" dirty="0"/>
              <a:t> </a:t>
            </a:r>
            <a:r>
              <a:rPr lang="en-US" sz="2800" dirty="0" err="1"/>
              <a:t>biên</a:t>
            </a:r>
            <a:r>
              <a:rPr lang="en-US" sz="2800" dirty="0"/>
              <a:t> </a:t>
            </a:r>
            <a:r>
              <a:rPr lang="en-US" sz="2800" dirty="0" err="1"/>
              <a:t>chế</a:t>
            </a:r>
            <a:r>
              <a:rPr lang="en-US" sz="2800" dirty="0"/>
              <a:t> </a:t>
            </a:r>
            <a:r>
              <a:rPr lang="en-US" sz="2800" dirty="0" err="1"/>
              <a:t>có</a:t>
            </a:r>
            <a:r>
              <a:rPr lang="en-US" sz="2800" dirty="0"/>
              <a:t> </a:t>
            </a:r>
            <a:r>
              <a:rPr lang="en-US" sz="2800" dirty="0" err="1"/>
              <a:t>thông</a:t>
            </a:r>
            <a:r>
              <a:rPr lang="en-US" sz="2800" dirty="0"/>
              <a:t> tin </a:t>
            </a:r>
            <a:r>
              <a:rPr lang="en-US" sz="2800" dirty="0" err="1"/>
              <a:t>riêng</a:t>
            </a:r>
            <a:r>
              <a:rPr lang="en-US" sz="2800" dirty="0"/>
              <a:t> </a:t>
            </a:r>
            <a:r>
              <a:rPr lang="en-US" sz="2800" dirty="0" err="1"/>
              <a:t>là</a:t>
            </a:r>
            <a:r>
              <a:rPr lang="en-US" sz="2800" dirty="0"/>
              <a:t> </a:t>
            </a:r>
            <a:r>
              <a:rPr lang="en-US" sz="2800" dirty="0" err="1"/>
              <a:t>bậc</a:t>
            </a:r>
            <a:r>
              <a:rPr lang="en-US" sz="2800" dirty="0"/>
              <a:t> </a:t>
            </a:r>
            <a:r>
              <a:rPr lang="en-US" sz="2800" dirty="0" err="1" smtClean="0"/>
              <a:t>lương</a:t>
            </a:r>
            <a:r>
              <a:rPr lang="en-US" sz="2800" dirty="0" smtClean="0"/>
              <a:t>.</a:t>
            </a:r>
          </a:p>
          <a:p>
            <a:pPr algn="just">
              <a:lnSpc>
                <a:spcPct val="150000"/>
              </a:lnSpc>
              <a:defRPr/>
            </a:pPr>
            <a:r>
              <a:rPr lang="en-US" sz="2800" dirty="0" err="1" smtClean="0"/>
              <a:t>Nhân</a:t>
            </a:r>
            <a:r>
              <a:rPr lang="en-US" sz="2800" dirty="0" smtClean="0"/>
              <a:t> </a:t>
            </a:r>
            <a:r>
              <a:rPr lang="en-US" sz="2800" dirty="0" err="1"/>
              <a:t>viên</a:t>
            </a:r>
            <a:r>
              <a:rPr lang="en-US" sz="2800" dirty="0"/>
              <a:t> </a:t>
            </a:r>
            <a:r>
              <a:rPr lang="en-US" sz="2800" dirty="0" err="1"/>
              <a:t>hợp</a:t>
            </a:r>
            <a:r>
              <a:rPr lang="en-US" sz="2800" dirty="0"/>
              <a:t> </a:t>
            </a:r>
            <a:r>
              <a:rPr lang="en-US" sz="2800" dirty="0" err="1"/>
              <a:t>đồng</a:t>
            </a:r>
            <a:r>
              <a:rPr lang="en-US" sz="2800" dirty="0"/>
              <a:t> </a:t>
            </a:r>
            <a:r>
              <a:rPr lang="en-US" sz="2800" dirty="0" err="1"/>
              <a:t>có</a:t>
            </a:r>
            <a:r>
              <a:rPr lang="en-US" sz="2800" dirty="0"/>
              <a:t> </a:t>
            </a:r>
            <a:r>
              <a:rPr lang="en-US" sz="2800" dirty="0" err="1"/>
              <a:t>thông</a:t>
            </a:r>
            <a:r>
              <a:rPr lang="en-US" sz="2800" dirty="0"/>
              <a:t> tin </a:t>
            </a:r>
            <a:r>
              <a:rPr lang="en-US" sz="2800" dirty="0" err="1"/>
              <a:t>riêng</a:t>
            </a:r>
            <a:r>
              <a:rPr lang="en-US" sz="2800" dirty="0"/>
              <a:t> </a:t>
            </a:r>
            <a:r>
              <a:rPr lang="en-US" sz="2800" dirty="0" err="1"/>
              <a:t>là</a:t>
            </a:r>
            <a:r>
              <a:rPr lang="en-US" sz="2800" dirty="0"/>
              <a:t> </a:t>
            </a:r>
            <a:r>
              <a:rPr lang="en-US" sz="2800" dirty="0" err="1"/>
              <a:t>số</a:t>
            </a:r>
            <a:r>
              <a:rPr lang="en-US" sz="2800" dirty="0"/>
              <a:t> </a:t>
            </a:r>
            <a:r>
              <a:rPr lang="en-US" sz="2800" dirty="0" err="1"/>
              <a:t>giờ</a:t>
            </a:r>
            <a:r>
              <a:rPr lang="en-US" sz="2800" dirty="0"/>
              <a:t> </a:t>
            </a:r>
            <a:r>
              <a:rPr lang="en-US" sz="2800" dirty="0" err="1"/>
              <a:t>làm</a:t>
            </a:r>
            <a:r>
              <a:rPr lang="en-US" sz="2800" dirty="0" smtClean="0"/>
              <a:t>.</a:t>
            </a:r>
            <a:endParaRPr lang="en-US" sz="2800" dirty="0"/>
          </a:p>
        </p:txBody>
      </p:sp>
    </p:spTree>
    <p:extLst>
      <p:ext uri="{BB962C8B-B14F-4D97-AF65-F5344CB8AC3E}">
        <p14:creationId xmlns="" xmlns:p14="http://schemas.microsoft.com/office/powerpoint/2010/main" val="203141982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91E148-6833-48B1-97F4-B223AD921173}" type="slidenum">
              <a:rPr lang="en-US">
                <a:solidFill>
                  <a:schemeClr val="bg1"/>
                </a:solidFill>
                <a:latin typeface="Verdana" panose="020B0604030504040204" pitchFamily="34" charset="0"/>
              </a:rPr>
              <a:pPr eaLnBrk="1" hangingPunct="1"/>
              <a:t>18</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457200" y="1633538"/>
            <a:ext cx="8153400" cy="4995862"/>
          </a:xfrm>
        </p:spPr>
        <p:txBody>
          <a:bodyPr>
            <a:noAutofit/>
          </a:bodyPr>
          <a:lstStyle/>
          <a:p>
            <a:pPr marL="274320" indent="-274320" eaLnBrk="1" fontAlgn="auto" hangingPunct="1">
              <a:spcAft>
                <a:spcPts val="0"/>
              </a:spcAft>
              <a:buFont typeface="Wingdings" panose="05000000000000000000" pitchFamily="2" charset="2"/>
              <a:buNone/>
              <a:defRPr/>
            </a:pPr>
            <a:r>
              <a:rPr lang="en-US" dirty="0" smtClean="0"/>
              <a:t>Ta </a:t>
            </a:r>
            <a:r>
              <a:rPr lang="en-US" dirty="0" err="1"/>
              <a:t>có</a:t>
            </a:r>
            <a:r>
              <a:rPr lang="en-US" dirty="0"/>
              <a:t> </a:t>
            </a:r>
            <a:r>
              <a:rPr lang="en-US" dirty="0" err="1"/>
              <a:t>cây</a:t>
            </a:r>
            <a:r>
              <a:rPr lang="en-US" dirty="0"/>
              <a:t> </a:t>
            </a:r>
            <a:r>
              <a:rPr lang="en-US" dirty="0" err="1"/>
              <a:t>kế</a:t>
            </a:r>
            <a:r>
              <a:rPr lang="en-US" dirty="0"/>
              <a:t> </a:t>
            </a:r>
            <a:r>
              <a:rPr lang="en-US" dirty="0" err="1"/>
              <a:t>thừa</a:t>
            </a:r>
            <a:r>
              <a:rPr lang="en-US" dirty="0"/>
              <a:t> </a:t>
            </a:r>
            <a:r>
              <a:rPr lang="en-US" dirty="0" err="1"/>
              <a:t>sau</a:t>
            </a:r>
            <a:r>
              <a:rPr lang="en-US" dirty="0"/>
              <a:t>:</a:t>
            </a:r>
          </a:p>
          <a:p>
            <a:pPr marL="274320" indent="-274320" eaLnBrk="1" fontAlgn="auto" hangingPunct="1">
              <a:spcAft>
                <a:spcPts val="0"/>
              </a:spcAft>
              <a:buFont typeface="Wingdings" panose="05000000000000000000" pitchFamily="2" charset="2"/>
              <a:buNone/>
              <a:defRPr/>
            </a:pPr>
            <a:endParaRPr lang="en-US" dirty="0"/>
          </a:p>
        </p:txBody>
      </p:sp>
      <p:grpSp>
        <p:nvGrpSpPr>
          <p:cNvPr id="18437" name="Group 2"/>
          <p:cNvGrpSpPr>
            <a:grpSpLocks/>
          </p:cNvGrpSpPr>
          <p:nvPr/>
        </p:nvGrpSpPr>
        <p:grpSpPr bwMode="auto">
          <a:xfrm>
            <a:off x="1676400" y="3052763"/>
            <a:ext cx="5257800" cy="2157412"/>
            <a:chOff x="1676399" y="3595686"/>
            <a:chExt cx="5257800" cy="2157414"/>
          </a:xfrm>
        </p:grpSpPr>
        <p:sp>
          <p:nvSpPr>
            <p:cNvPr id="6" name="Rectangle 5"/>
            <p:cNvSpPr/>
            <p:nvPr/>
          </p:nvSpPr>
          <p:spPr bwMode="auto">
            <a:xfrm>
              <a:off x="3428999" y="3595686"/>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CNHANVIEN</a:t>
              </a:r>
            </a:p>
          </p:txBody>
        </p:sp>
        <p:sp>
          <p:nvSpPr>
            <p:cNvPr id="7" name="Rectangle 6"/>
            <p:cNvSpPr/>
            <p:nvPr/>
          </p:nvSpPr>
          <p:spPr bwMode="auto">
            <a:xfrm>
              <a:off x="5181599" y="5143499"/>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CHOPDONG</a:t>
              </a:r>
            </a:p>
          </p:txBody>
        </p:sp>
        <p:sp>
          <p:nvSpPr>
            <p:cNvPr id="8" name="Rectangle 7"/>
            <p:cNvSpPr/>
            <p:nvPr/>
          </p:nvSpPr>
          <p:spPr bwMode="auto">
            <a:xfrm>
              <a:off x="1676399" y="5143499"/>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CBIENCHE</a:t>
              </a:r>
            </a:p>
          </p:txBody>
        </p:sp>
        <p:cxnSp>
          <p:nvCxnSpPr>
            <p:cNvPr id="9" name="Elbow Connector 8"/>
            <p:cNvCxnSpPr>
              <a:stCxn id="8" idx="0"/>
              <a:endCxn id="7" idx="0"/>
            </p:cNvCxnSpPr>
            <p:nvPr/>
          </p:nvCxnSpPr>
          <p:spPr bwMode="auto">
            <a:xfrm rot="5400000" flipH="1" flipV="1">
              <a:off x="4305299" y="3390900"/>
              <a:ext cx="3175" cy="3505200"/>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bwMode="auto">
            <a:xfrm>
              <a:off x="4267199" y="4205287"/>
              <a:ext cx="228600" cy="228600"/>
            </a:xfrm>
            <a:prstGeom prst="triangle">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Straight Connector 10"/>
            <p:cNvCxnSpPr>
              <a:stCxn id="10" idx="3"/>
            </p:cNvCxnSpPr>
            <p:nvPr/>
          </p:nvCxnSpPr>
          <p:spPr bwMode="auto">
            <a:xfrm rot="16200000" flipH="1">
              <a:off x="4277518" y="4537868"/>
              <a:ext cx="214312" cy="635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0216932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610600" cy="1096963"/>
          </a:xfrm>
        </p:spPr>
        <p:txBody>
          <a:bodyPr>
            <a:normAutofit/>
          </a:bodyPr>
          <a:lstStyle/>
          <a:p>
            <a:pPr eaLnBrk="1" hangingPunct="1"/>
            <a:r>
              <a:rPr lang="en-US" dirty="0" smtClean="0"/>
              <a:t>VD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86AC9E-B90E-4A16-A52B-ED5B74F4F960}" type="slidenum">
              <a:rPr lang="en-US">
                <a:solidFill>
                  <a:schemeClr val="bg1"/>
                </a:solidFill>
                <a:latin typeface="Verdana" panose="020B0604030504040204" pitchFamily="34" charset="0"/>
              </a:rPr>
              <a:pPr eaLnBrk="1" hangingPunct="1"/>
              <a:t>19</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457200" y="1219200"/>
            <a:ext cx="8610600" cy="5410200"/>
          </a:xfrm>
        </p:spPr>
        <p:txBody>
          <a:bodyPr>
            <a:noAutofit/>
          </a:bodyPr>
          <a:lstStyle/>
          <a:p>
            <a:pPr marL="274320" indent="-274320" eaLnBrk="1" fontAlgn="auto" hangingPunct="1">
              <a:spcAft>
                <a:spcPts val="0"/>
              </a:spcAft>
              <a:buFont typeface="Wingdings" panose="05000000000000000000" pitchFamily="2" charset="2"/>
              <a:buNone/>
              <a:defRPr/>
            </a:pPr>
            <a:r>
              <a:rPr lang="en-US" sz="2000" dirty="0">
                <a:solidFill>
                  <a:schemeClr val="tx1"/>
                </a:solidFill>
              </a:rPr>
              <a:t> </a:t>
            </a:r>
            <a:r>
              <a:rPr lang="en-US" sz="2400" dirty="0" smtClean="0">
                <a:solidFill>
                  <a:schemeClr val="tx1"/>
                </a:solidFill>
              </a:rPr>
              <a:t>class </a:t>
            </a:r>
            <a:r>
              <a:rPr lang="en-US" sz="2400" dirty="0">
                <a:solidFill>
                  <a:schemeClr val="tx1"/>
                </a:solidFill>
              </a:rPr>
              <a:t>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a:solidFill>
                  <a:schemeClr val="tx1"/>
                </a:solidFill>
              </a:rPr>
              <a:t>protected </a:t>
            </a:r>
            <a:r>
              <a:rPr lang="en-US" sz="2400" dirty="0" err="1">
                <a:solidFill>
                  <a:schemeClr val="tx1"/>
                </a:solidFill>
              </a:rPr>
              <a:t>int</a:t>
            </a:r>
            <a:r>
              <a:rPr lang="en-US" sz="2400" dirty="0">
                <a:solidFill>
                  <a:schemeClr val="tx1"/>
                </a:solidFill>
              </a:rPr>
              <a:t> </a:t>
            </a:r>
            <a:r>
              <a:rPr lang="en-US" sz="2400" dirty="0" err="1">
                <a:solidFill>
                  <a:schemeClr val="tx1"/>
                </a:solidFill>
              </a:rPr>
              <a:t>maso</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protected string </a:t>
            </a:r>
            <a:r>
              <a:rPr lang="en-US" sz="2400" dirty="0" err="1">
                <a:solidFill>
                  <a:schemeClr val="tx1"/>
                </a:solidFill>
              </a:rPr>
              <a:t>hoten</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rPr>
              <a:t>	     public </a:t>
            </a:r>
            <a:r>
              <a:rPr lang="en-US" sz="2400" dirty="0">
                <a:solidFill>
                  <a:schemeClr val="tx1"/>
                </a:solidFill>
              </a:rPr>
              <a:t>void </a:t>
            </a:r>
            <a:r>
              <a:rPr lang="en-US" sz="2400" dirty="0" err="1">
                <a:solidFill>
                  <a:schemeClr val="tx1"/>
                </a:solidFill>
              </a:rPr>
              <a:t>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a:t>
            </a:r>
            <a:r>
              <a:rPr lang="it-IT" sz="2400" dirty="0" smtClean="0">
                <a:solidFill>
                  <a:schemeClr val="tx1"/>
                </a:solidFill>
              </a:rPr>
              <a:t>  </a:t>
            </a:r>
            <a:r>
              <a:rPr lang="it-IT" sz="2400" dirty="0">
                <a:solidFill>
                  <a:schemeClr val="tx1"/>
                </a:solidFill>
              </a:rPr>
              <a:t>Console.Write("Nhap ma so nhan vien: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maso</a:t>
            </a:r>
            <a:r>
              <a:rPr lang="en-US" sz="2400" dirty="0">
                <a:solidFill>
                  <a:schemeClr val="tx1"/>
                </a:solidFill>
              </a:rPr>
              <a:t> = </a:t>
            </a:r>
            <a:r>
              <a:rPr lang="en-US" sz="2400" dirty="0" err="1">
                <a:solidFill>
                  <a:schemeClr val="tx1"/>
                </a:solidFill>
              </a:rPr>
              <a:t>int.Parse</a:t>
            </a:r>
            <a:r>
              <a:rPr lang="en-US" sz="2400" dirty="0">
                <a:solidFill>
                  <a:schemeClr val="tx1"/>
                </a:solidFill>
              </a:rPr>
              <a:t>(</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Console.Write("Nhap ho ten nhan vien: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hoten</a:t>
            </a:r>
            <a:r>
              <a:rPr lang="en-US" sz="2400" dirty="0">
                <a:solidFill>
                  <a:schemeClr val="tx1"/>
                </a:solidFill>
              </a:rPr>
              <a:t> = </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public void </a:t>
            </a:r>
            <a:r>
              <a:rPr lang="en-US" sz="2400" dirty="0" err="1">
                <a:solidFill>
                  <a:schemeClr val="tx1"/>
                </a:solidFill>
              </a:rPr>
              <a:t>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it-IT" sz="2400" dirty="0" smtClean="0">
                <a:solidFill>
                  <a:schemeClr val="tx1"/>
                </a:solidFill>
              </a:rPr>
              <a:t> </a:t>
            </a:r>
            <a:r>
              <a:rPr lang="it-IT" sz="2400" dirty="0">
                <a:solidFill>
                  <a:schemeClr val="tx1"/>
                </a:solidFill>
              </a:rPr>
              <a:t>Console.WriteLine("Ma so: {0}\nHo ten: {1}", maso, hoten);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p:txBody>
      </p:sp>
    </p:spTree>
    <p:extLst>
      <p:ext uri="{BB962C8B-B14F-4D97-AF65-F5344CB8AC3E}">
        <p14:creationId xmlns="" xmlns:p14="http://schemas.microsoft.com/office/powerpoint/2010/main" val="269850303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Nội</a:t>
            </a:r>
            <a:r>
              <a:rPr lang="en-US" dirty="0" smtClean="0"/>
              <a:t> dung</a:t>
            </a:r>
            <a:endParaRPr lang="en-US" dirty="0"/>
          </a:p>
        </p:txBody>
      </p:sp>
      <p:sp>
        <p:nvSpPr>
          <p:cNvPr id="3" name="Content Placeholder 2"/>
          <p:cNvSpPr>
            <a:spLocks noGrp="1"/>
          </p:cNvSpPr>
          <p:nvPr>
            <p:ph idx="1"/>
          </p:nvPr>
        </p:nvSpPr>
        <p:spPr>
          <a:xfrm>
            <a:off x="628650" y="1676400"/>
            <a:ext cx="7886700" cy="4500562"/>
          </a:xfrm>
        </p:spPr>
        <p:txBody>
          <a:bodyPr/>
          <a:lstStyle/>
          <a:p>
            <a:pPr>
              <a:lnSpc>
                <a:spcPct val="150000"/>
              </a:lnSpc>
            </a:pPr>
            <a:r>
              <a:rPr lang="en-US" dirty="0" err="1" smtClean="0"/>
              <a:t>Khái</a:t>
            </a:r>
            <a:r>
              <a:rPr lang="en-US" dirty="0" smtClean="0"/>
              <a:t> </a:t>
            </a:r>
            <a:r>
              <a:rPr lang="en-US" dirty="0" err="1" smtClean="0"/>
              <a:t>niệm</a:t>
            </a:r>
            <a:r>
              <a:rPr lang="en-US" dirty="0" smtClean="0"/>
              <a:t> </a:t>
            </a:r>
            <a:r>
              <a:rPr lang="en-US" dirty="0" err="1" smtClean="0"/>
              <a:t>về</a:t>
            </a:r>
            <a:r>
              <a:rPr lang="en-US" dirty="0" smtClean="0"/>
              <a:t> </a:t>
            </a:r>
            <a:r>
              <a:rPr lang="en-US" dirty="0" err="1" smtClean="0"/>
              <a:t>tính</a:t>
            </a:r>
            <a:r>
              <a:rPr lang="en-US" dirty="0" smtClean="0"/>
              <a:t> </a:t>
            </a:r>
            <a:r>
              <a:rPr lang="en-US" dirty="0" err="1" smtClean="0"/>
              <a:t>kế</a:t>
            </a:r>
            <a:r>
              <a:rPr lang="en-US" dirty="0" smtClean="0"/>
              <a:t> </a:t>
            </a:r>
            <a:r>
              <a:rPr lang="en-US" dirty="0" err="1" smtClean="0"/>
              <a:t>thừa</a:t>
            </a:r>
            <a:endParaRPr lang="en-US" dirty="0" smtClean="0"/>
          </a:p>
          <a:p>
            <a:pPr>
              <a:lnSpc>
                <a:spcPct val="150000"/>
              </a:lnSpc>
            </a:pPr>
            <a:r>
              <a:rPr lang="en-US" dirty="0" err="1" smtClean="0"/>
              <a:t>Thiết</a:t>
            </a:r>
            <a:r>
              <a:rPr lang="en-US" dirty="0" smtClean="0"/>
              <a:t> </a:t>
            </a:r>
            <a:r>
              <a:rPr lang="en-US" dirty="0" err="1" smtClean="0"/>
              <a:t>kế</a:t>
            </a:r>
            <a:r>
              <a:rPr lang="en-US" dirty="0" smtClean="0"/>
              <a:t> </a:t>
            </a:r>
            <a:r>
              <a:rPr lang="en-US" dirty="0" err="1" smtClean="0"/>
              <a:t>lớp</a:t>
            </a:r>
            <a:r>
              <a:rPr lang="en-US" dirty="0" smtClean="0"/>
              <a:t> </a:t>
            </a:r>
            <a:r>
              <a:rPr lang="en-US" dirty="0" err="1" smtClean="0"/>
              <a:t>kế</a:t>
            </a:r>
            <a:r>
              <a:rPr lang="en-US" dirty="0" smtClean="0"/>
              <a:t> </a:t>
            </a:r>
            <a:r>
              <a:rPr lang="en-US" dirty="0" err="1" smtClean="0"/>
              <a:t>thừa</a:t>
            </a:r>
            <a:endParaRPr lang="en-US" dirty="0" smtClean="0"/>
          </a:p>
          <a:p>
            <a:pPr>
              <a:lnSpc>
                <a:spcPct val="150000"/>
              </a:lnSpc>
            </a:pPr>
            <a:r>
              <a:rPr lang="en-US" dirty="0" err="1" smtClean="0"/>
              <a:t>Thiết</a:t>
            </a:r>
            <a:r>
              <a:rPr lang="en-US" dirty="0" smtClean="0"/>
              <a:t> </a:t>
            </a:r>
            <a:r>
              <a:rPr lang="en-US" dirty="0" err="1" smtClean="0"/>
              <a:t>lập</a:t>
            </a:r>
            <a:r>
              <a:rPr lang="en-US" dirty="0" smtClean="0"/>
              <a:t> </a:t>
            </a:r>
            <a:r>
              <a:rPr lang="en-US" dirty="0" err="1" smtClean="0"/>
              <a:t>và</a:t>
            </a:r>
            <a:r>
              <a:rPr lang="en-US" dirty="0" smtClean="0"/>
              <a:t> </a:t>
            </a:r>
            <a:r>
              <a:rPr lang="en-US" dirty="0" err="1" smtClean="0"/>
              <a:t>hủy</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a:p>
        </p:txBody>
      </p:sp>
    </p:spTree>
    <p:extLst>
      <p:ext uri="{BB962C8B-B14F-4D97-AF65-F5344CB8AC3E}">
        <p14:creationId xmlns="" xmlns:p14="http://schemas.microsoft.com/office/powerpoint/2010/main" val="828387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533400"/>
            <a:ext cx="8610600" cy="5635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5F150C-A361-41AC-9B5E-FE90B1DFC73B}" type="slidenum">
              <a:rPr lang="en-US">
                <a:solidFill>
                  <a:schemeClr val="bg1"/>
                </a:solidFill>
                <a:latin typeface="Verdana" panose="020B0604030504040204" pitchFamily="34" charset="0"/>
              </a:rPr>
              <a:pPr eaLnBrk="1" hangingPunct="1"/>
              <a:t>20</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990600" y="1219200"/>
            <a:ext cx="7924800" cy="5410200"/>
          </a:xfrm>
        </p:spPr>
        <p:txBody>
          <a:bodyPr>
            <a:noAutofit/>
          </a:bodyPr>
          <a:lstStyle/>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class CBIENCHE : 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private float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public </a:t>
            </a:r>
            <a:r>
              <a:rPr lang="en-US" sz="2400" dirty="0">
                <a:solidFill>
                  <a:srgbClr val="FF0000"/>
                </a:solidFill>
                <a:latin typeface="+mj-lt"/>
                <a:cs typeface="Courier New" pitchFamily="49" charset="0"/>
              </a:rPr>
              <a:t>new</a:t>
            </a:r>
            <a:r>
              <a:rPr lang="en-US" sz="2400" dirty="0">
                <a:solidFill>
                  <a:schemeClr val="tx1"/>
                </a:solidFill>
                <a:latin typeface="+mj-lt"/>
                <a:cs typeface="Courier New" pitchFamily="49" charset="0"/>
              </a:rPr>
              <a:t> void </a:t>
            </a:r>
            <a:r>
              <a:rPr lang="en-US" sz="2400" dirty="0" err="1">
                <a:solidFill>
                  <a:schemeClr val="tx1"/>
                </a:solidFill>
                <a:latin typeface="+mj-lt"/>
                <a:cs typeface="Courier New" pitchFamily="49" charset="0"/>
              </a:rPr>
              <a:t>Nhap</a:t>
            </a:r>
            <a:r>
              <a:rPr lang="en-US" sz="2400" dirty="0" smtClean="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  </a:t>
            </a:r>
            <a:r>
              <a:rPr lang="en-US" sz="2400" dirty="0" err="1" smtClean="0">
                <a:solidFill>
                  <a:schemeClr val="tx1"/>
                </a:solidFill>
                <a:latin typeface="+mj-lt"/>
                <a:cs typeface="Courier New" pitchFamily="49" charset="0"/>
              </a:rPr>
              <a:t>base.Nhap</a:t>
            </a:r>
            <a:r>
              <a:rPr lang="en-US" sz="2400" dirty="0" smtClean="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a:t>
            </a:r>
            <a:r>
              <a:rPr lang="en-US" sz="2400" dirty="0" err="1">
                <a:solidFill>
                  <a:schemeClr val="tx1"/>
                </a:solidFill>
                <a:latin typeface="+mj-lt"/>
                <a:cs typeface="Courier New" pitchFamily="49" charset="0"/>
              </a:rPr>
              <a:t>Console.Write</a:t>
            </a:r>
            <a:r>
              <a:rPr lang="en-US" sz="2400" dirty="0">
                <a:solidFill>
                  <a:schemeClr val="tx1"/>
                </a:solidFill>
                <a:latin typeface="+mj-lt"/>
                <a:cs typeface="Courier New" pitchFamily="49" charset="0"/>
              </a:rPr>
              <a:t>("</a:t>
            </a:r>
            <a:r>
              <a:rPr lang="en-US" sz="2400" dirty="0" err="1">
                <a:solidFill>
                  <a:schemeClr val="tx1"/>
                </a:solidFill>
                <a:latin typeface="+mj-lt"/>
                <a:cs typeface="Courier New" pitchFamily="49" charset="0"/>
              </a:rPr>
              <a:t>Nhap</a:t>
            </a:r>
            <a:r>
              <a:rPr lang="en-US" sz="2400" dirty="0">
                <a:solidFill>
                  <a:schemeClr val="tx1"/>
                </a:solidFill>
                <a:latin typeface="+mj-lt"/>
                <a:cs typeface="Courier New" pitchFamily="49" charset="0"/>
              </a:rPr>
              <a:t> he so </a:t>
            </a:r>
            <a:r>
              <a:rPr lang="en-US" sz="2400" dirty="0" err="1">
                <a:solidFill>
                  <a:schemeClr val="tx1"/>
                </a:solidFill>
                <a:latin typeface="+mj-lt"/>
                <a:cs typeface="Courier New" pitchFamily="49" charset="0"/>
              </a:rPr>
              <a:t>luong</a:t>
            </a: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 = </a:t>
            </a:r>
            <a:r>
              <a:rPr lang="en-US" sz="2400" dirty="0" err="1">
                <a:solidFill>
                  <a:schemeClr val="tx1"/>
                </a:solidFill>
                <a:latin typeface="+mj-lt"/>
                <a:cs typeface="Courier New" pitchFamily="49" charset="0"/>
              </a:rPr>
              <a:t>float.Parse</a:t>
            </a:r>
            <a:r>
              <a:rPr lang="en-US" sz="2400" dirty="0">
                <a:solidFill>
                  <a:schemeClr val="tx1"/>
                </a:solidFill>
                <a:latin typeface="+mj-lt"/>
                <a:cs typeface="Courier New" pitchFamily="49" charset="0"/>
              </a:rPr>
              <a:t>(</a:t>
            </a:r>
            <a:r>
              <a:rPr lang="en-US" sz="2400" dirty="0" err="1">
                <a:solidFill>
                  <a:schemeClr val="tx1"/>
                </a:solidFill>
                <a:latin typeface="+mj-lt"/>
                <a:cs typeface="Courier New" pitchFamily="49" charset="0"/>
              </a:rPr>
              <a:t>Console.ReadLine</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public </a:t>
            </a:r>
            <a:r>
              <a:rPr lang="en-US" sz="2400" dirty="0">
                <a:solidFill>
                  <a:srgbClr val="FF0000"/>
                </a:solidFill>
                <a:latin typeface="+mj-lt"/>
                <a:cs typeface="Courier New" pitchFamily="49" charset="0"/>
              </a:rPr>
              <a:t>new</a:t>
            </a:r>
            <a:r>
              <a:rPr lang="en-US" sz="2400" dirty="0">
                <a:solidFill>
                  <a:schemeClr val="tx1"/>
                </a:solidFill>
                <a:latin typeface="+mj-lt"/>
                <a:cs typeface="Courier New" pitchFamily="49" charset="0"/>
              </a:rPr>
              <a:t> void </a:t>
            </a:r>
            <a:r>
              <a:rPr lang="en-US" sz="2400" dirty="0" err="1">
                <a:solidFill>
                  <a:schemeClr val="tx1"/>
                </a:solidFill>
                <a:latin typeface="+mj-lt"/>
                <a:cs typeface="Courier New" pitchFamily="49" charset="0"/>
              </a:rPr>
              <a:t>Xuat</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smtClean="0">
                <a:solidFill>
                  <a:schemeClr val="tx1"/>
                </a:solidFill>
                <a:latin typeface="+mj-lt"/>
                <a:cs typeface="Courier New" pitchFamily="49" charset="0"/>
              </a:rPr>
              <a:t>{   </a:t>
            </a:r>
            <a:r>
              <a:rPr lang="en-US" sz="2400" dirty="0" err="1">
                <a:solidFill>
                  <a:schemeClr val="tx1"/>
                </a:solidFill>
                <a:latin typeface="+mj-lt"/>
                <a:cs typeface="Courier New" pitchFamily="49" charset="0"/>
              </a:rPr>
              <a:t>base.Xuat</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err="1">
                <a:solidFill>
                  <a:schemeClr val="tx1"/>
                </a:solidFill>
                <a:latin typeface="+mj-lt"/>
                <a:cs typeface="Courier New" pitchFamily="49" charset="0"/>
              </a:rPr>
              <a:t>Console.WriteLine</a:t>
            </a:r>
            <a:r>
              <a:rPr lang="en-US" sz="2400" dirty="0">
                <a:solidFill>
                  <a:schemeClr val="tx1"/>
                </a:solidFill>
                <a:latin typeface="+mj-lt"/>
                <a:cs typeface="Courier New" pitchFamily="49" charset="0"/>
              </a:rPr>
              <a:t>("He so </a:t>
            </a:r>
            <a:r>
              <a:rPr lang="en-US" sz="2400" dirty="0" err="1">
                <a:solidFill>
                  <a:schemeClr val="tx1"/>
                </a:solidFill>
                <a:latin typeface="+mj-lt"/>
                <a:cs typeface="Courier New" pitchFamily="49" charset="0"/>
              </a:rPr>
              <a:t>luong</a:t>
            </a:r>
            <a:r>
              <a:rPr lang="en-US" sz="2400" dirty="0">
                <a:solidFill>
                  <a:schemeClr val="tx1"/>
                </a:solidFill>
                <a:latin typeface="+mj-lt"/>
                <a:cs typeface="Courier New" pitchFamily="49" charset="0"/>
              </a:rPr>
              <a:t>: " +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endParaRPr lang="en-US" sz="2800" dirty="0">
              <a:solidFill>
                <a:schemeClr val="tx1"/>
              </a:solidFill>
              <a:latin typeface="+mj-lt"/>
              <a:cs typeface="Courier New" pitchFamily="49" charset="0"/>
            </a:endParaRPr>
          </a:p>
        </p:txBody>
      </p:sp>
    </p:spTree>
    <p:extLst>
      <p:ext uri="{BB962C8B-B14F-4D97-AF65-F5344CB8AC3E}">
        <p14:creationId xmlns="" xmlns:p14="http://schemas.microsoft.com/office/powerpoint/2010/main" val="3336961637"/>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97CA40-0307-4FB9-8A61-CF262207E626}" type="slidenum">
              <a:rPr lang="en-US">
                <a:solidFill>
                  <a:schemeClr val="bg1"/>
                </a:solidFill>
                <a:latin typeface="Verdana" panose="020B0604030504040204" pitchFamily="34" charset="0"/>
              </a:rPr>
              <a:pPr eaLnBrk="1" hangingPunct="1"/>
              <a:t>21</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524000"/>
            <a:ext cx="8305800" cy="5105400"/>
          </a:xfrm>
        </p:spPr>
        <p:txBody>
          <a:bodyPr>
            <a:noAutofit/>
          </a:bodyPr>
          <a:lstStyle/>
          <a:p>
            <a:pPr marL="274320" indent="-274320" eaLnBrk="1" fontAlgn="auto" hangingPunct="1">
              <a:spcAft>
                <a:spcPts val="0"/>
              </a:spcAft>
              <a:buFont typeface="Wingdings" panose="05000000000000000000" pitchFamily="2" charset="2"/>
              <a:buNone/>
              <a:defRPr/>
            </a:pPr>
            <a:r>
              <a:rPr lang="en-US" sz="2400" dirty="0"/>
              <a:t> </a:t>
            </a:r>
            <a:r>
              <a:rPr lang="en-US" sz="2400" dirty="0">
                <a:solidFill>
                  <a:schemeClr val="tx1"/>
                </a:solidFill>
              </a:rPr>
              <a:t>class CHOPDONG : 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a:solidFill>
                  <a:schemeClr val="tx1"/>
                </a:solidFill>
              </a:rPr>
              <a:t>private float </a:t>
            </a:r>
            <a:r>
              <a:rPr lang="en-US" sz="2400" dirty="0" err="1">
                <a:solidFill>
                  <a:schemeClr val="tx1"/>
                </a:solidFill>
              </a:rPr>
              <a:t>sogio</a:t>
            </a: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rPr>
              <a:t>	     public </a:t>
            </a:r>
            <a:r>
              <a:rPr lang="en-US" sz="2400" dirty="0">
                <a:solidFill>
                  <a:srgbClr val="FF0000"/>
                </a:solidFill>
              </a:rPr>
              <a:t>new</a:t>
            </a:r>
            <a:r>
              <a:rPr lang="en-US" sz="2400" dirty="0">
                <a:solidFill>
                  <a:schemeClr val="tx1"/>
                </a:solidFill>
              </a:rPr>
              <a:t> void </a:t>
            </a:r>
            <a:r>
              <a:rPr lang="en-US" sz="2400" dirty="0" err="1">
                <a:solidFill>
                  <a:schemeClr val="tx1"/>
                </a:solidFill>
              </a:rPr>
              <a:t>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err="1">
                <a:solidFill>
                  <a:schemeClr val="tx1"/>
                </a:solidFill>
              </a:rPr>
              <a:t>base.Nhap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Console.Write("Nhap so gio lam viec: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sogio</a:t>
            </a:r>
            <a:r>
              <a:rPr lang="en-US" sz="2400" dirty="0">
                <a:solidFill>
                  <a:schemeClr val="tx1"/>
                </a:solidFill>
              </a:rPr>
              <a:t> = </a:t>
            </a:r>
            <a:r>
              <a:rPr lang="en-US" sz="2400" dirty="0" err="1">
                <a:solidFill>
                  <a:schemeClr val="tx1"/>
                </a:solidFill>
              </a:rPr>
              <a:t>float.Parse</a:t>
            </a:r>
            <a:r>
              <a:rPr lang="en-US" sz="2400" dirty="0">
                <a:solidFill>
                  <a:schemeClr val="tx1"/>
                </a:solidFill>
              </a:rPr>
              <a:t>(</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public </a:t>
            </a:r>
            <a:r>
              <a:rPr lang="en-US" sz="2400" dirty="0">
                <a:solidFill>
                  <a:srgbClr val="FF0000"/>
                </a:solidFill>
              </a:rPr>
              <a:t>new</a:t>
            </a:r>
            <a:r>
              <a:rPr lang="en-US" sz="2400" dirty="0">
                <a:solidFill>
                  <a:schemeClr val="tx1"/>
                </a:solidFill>
              </a:rPr>
              <a:t> void </a:t>
            </a:r>
            <a:r>
              <a:rPr lang="en-US" sz="2400" dirty="0" err="1">
                <a:solidFill>
                  <a:schemeClr val="tx1"/>
                </a:solidFill>
              </a:rPr>
              <a:t>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err="1">
                <a:solidFill>
                  <a:schemeClr val="tx1"/>
                </a:solidFill>
              </a:rPr>
              <a:t>base.Xuat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Console.WriteLine("So gio lam viec: " + sogio);</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endParaRPr lang="en-US" sz="2800" dirty="0">
              <a:solidFill>
                <a:schemeClr val="tx1"/>
              </a:solidFill>
              <a:latin typeface="+mj-lt"/>
              <a:cs typeface="Courier New" pitchFamily="49" charset="0"/>
            </a:endParaRPr>
          </a:p>
        </p:txBody>
      </p:sp>
    </p:spTree>
    <p:extLst>
      <p:ext uri="{BB962C8B-B14F-4D97-AF65-F5344CB8AC3E}">
        <p14:creationId xmlns="" xmlns:p14="http://schemas.microsoft.com/office/powerpoint/2010/main" val="217964050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9ED065-C349-4C7A-9952-1B2845414FD2}" type="slidenum">
              <a:rPr lang="en-US">
                <a:solidFill>
                  <a:schemeClr val="bg1"/>
                </a:solidFill>
                <a:latin typeface="Verdana" panose="020B0604030504040204" pitchFamily="34" charset="0"/>
              </a:rPr>
              <a:pPr eaLnBrk="1" hangingPunct="1"/>
              <a:t>22</a:t>
            </a:fld>
            <a:endParaRPr lang="en-US">
              <a:solidFill>
                <a:schemeClr val="bg1"/>
              </a:solidFill>
              <a:latin typeface="Verdana" panose="020B0604030504040204" pitchFamily="34" charset="0"/>
            </a:endParaRPr>
          </a:p>
        </p:txBody>
      </p:sp>
      <p:sp>
        <p:nvSpPr>
          <p:cNvPr id="22532" name="Content Placeholder 2"/>
          <p:cNvSpPr>
            <a:spLocks noGrp="1"/>
          </p:cNvSpPr>
          <p:nvPr>
            <p:ph sz="quarter" idx="1"/>
          </p:nvPr>
        </p:nvSpPr>
        <p:spPr>
          <a:xfrm>
            <a:off x="457200" y="1371600"/>
            <a:ext cx="8686800" cy="5257800"/>
          </a:xfrm>
        </p:spPr>
        <p:txBody>
          <a:bodyPr>
            <a:noAutofit/>
          </a:bodyPr>
          <a:lstStyle/>
          <a:p>
            <a:pPr marL="273050" indent="-273050" eaLnBrk="1" hangingPunct="1">
              <a:buFont typeface="Wingdings" panose="05000000000000000000" pitchFamily="2" charset="2"/>
              <a:buNone/>
            </a:pPr>
            <a:r>
              <a:rPr lang="en-US" sz="2400" dirty="0" smtClean="0">
                <a:solidFill>
                  <a:schemeClr val="tx1"/>
                </a:solidFill>
              </a:rPr>
              <a:t>class CNHANVIEN</a:t>
            </a:r>
          </a:p>
          <a:p>
            <a:pPr marL="273050" indent="-273050" eaLnBrk="1" hangingPunct="1">
              <a:buFont typeface="Wingdings" panose="05000000000000000000" pitchFamily="2" charset="2"/>
              <a:buNone/>
            </a:pPr>
            <a:r>
              <a:rPr lang="en-US" sz="2400" dirty="0" smtClean="0">
                <a:solidFill>
                  <a:schemeClr val="tx1"/>
                </a:solidFill>
              </a:rPr>
              <a:t>    {   protected </a:t>
            </a:r>
            <a:r>
              <a:rPr lang="en-US" sz="2400" dirty="0" err="1" smtClean="0">
                <a:solidFill>
                  <a:schemeClr val="tx1"/>
                </a:solidFill>
              </a:rPr>
              <a:t>int</a:t>
            </a:r>
            <a:r>
              <a:rPr lang="en-US" sz="2400" dirty="0" smtClean="0">
                <a:solidFill>
                  <a:schemeClr val="tx1"/>
                </a:solidFill>
              </a:rPr>
              <a:t> </a:t>
            </a:r>
            <a:r>
              <a:rPr lang="en-US" sz="2400" dirty="0" err="1" smtClean="0">
                <a:solidFill>
                  <a:schemeClr val="tx1"/>
                </a:solidFill>
              </a:rPr>
              <a:t>maso</a:t>
            </a:r>
            <a:r>
              <a:rPr lang="en-US" sz="2400" dirty="0" smtClean="0">
                <a:solidFill>
                  <a:schemeClr val="tx1"/>
                </a:solidFill>
              </a:rPr>
              <a:t>;  protected string </a:t>
            </a:r>
            <a:r>
              <a:rPr lang="en-US" sz="2400" dirty="0" err="1" smtClean="0">
                <a:solidFill>
                  <a:schemeClr val="tx1"/>
                </a:solidFill>
              </a:rPr>
              <a:t>hoten</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virtual</a:t>
            </a:r>
            <a:r>
              <a:rPr lang="en-US" sz="2400" dirty="0" smtClean="0">
                <a:solidFill>
                  <a:schemeClr val="tx1"/>
                </a:solidFill>
              </a:rPr>
              <a:t> void </a:t>
            </a:r>
            <a:r>
              <a:rPr lang="en-US" sz="2400" dirty="0" err="1" smtClean="0">
                <a:solidFill>
                  <a:schemeClr val="tx1"/>
                </a:solidFill>
              </a:rPr>
              <a:t>Nhap</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 </a:t>
            </a:r>
            <a:r>
              <a:rPr lang="it-IT" sz="2400" dirty="0" smtClean="0">
                <a:solidFill>
                  <a:schemeClr val="tx1"/>
                </a:solidFill>
              </a:rPr>
              <a:t> Console.Write("Nhap ma so nhan vien: ");</a:t>
            </a:r>
          </a:p>
          <a:p>
            <a:pPr marL="273050" indent="-273050"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maso</a:t>
            </a:r>
            <a:r>
              <a:rPr lang="en-US" sz="2400" dirty="0" smtClean="0">
                <a:solidFill>
                  <a:schemeClr val="tx1"/>
                </a:solidFill>
              </a:rPr>
              <a:t> = </a:t>
            </a:r>
            <a:r>
              <a:rPr lang="en-US" sz="2400" dirty="0" err="1" smtClean="0">
                <a:solidFill>
                  <a:schemeClr val="tx1"/>
                </a:solidFill>
              </a:rPr>
              <a:t>int.Parse</a:t>
            </a:r>
            <a:r>
              <a:rPr lang="en-US" sz="2400" dirty="0" smtClean="0">
                <a:solidFill>
                  <a:schemeClr val="tx1"/>
                </a:solidFill>
              </a:rPr>
              <a:t>(</a:t>
            </a:r>
            <a:r>
              <a:rPr lang="en-US" sz="2400" dirty="0" err="1" smtClean="0">
                <a:solidFill>
                  <a:schemeClr val="tx1"/>
                </a:solidFill>
              </a:rPr>
              <a:t>Console.ReadLine</a:t>
            </a:r>
            <a:r>
              <a:rPr lang="en-US" sz="2400" dirty="0" smtClean="0">
                <a:solidFill>
                  <a:schemeClr val="tx1"/>
                </a:solidFill>
              </a:rPr>
              <a:t>());</a:t>
            </a:r>
          </a:p>
          <a:p>
            <a:pPr marL="273050" indent="-273050" eaLnBrk="1" hangingPunct="1">
              <a:buFont typeface="Wingdings" panose="05000000000000000000" pitchFamily="2" charset="2"/>
              <a:buNone/>
            </a:pPr>
            <a:r>
              <a:rPr lang="it-IT" sz="2400" dirty="0" smtClean="0">
                <a:solidFill>
                  <a:schemeClr val="tx1"/>
                </a:solidFill>
              </a:rPr>
              <a:t>            Console.Write("Nhap ho ten nhan vien: ");</a:t>
            </a:r>
          </a:p>
          <a:p>
            <a:pPr marL="273050" indent="-273050"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hoten</a:t>
            </a:r>
            <a:r>
              <a:rPr lang="en-US" sz="2400" dirty="0" smtClean="0">
                <a:solidFill>
                  <a:schemeClr val="tx1"/>
                </a:solidFill>
              </a:rPr>
              <a:t> = </a:t>
            </a:r>
            <a:r>
              <a:rPr lang="en-US" sz="2400" dirty="0" err="1" smtClean="0">
                <a:solidFill>
                  <a:schemeClr val="tx1"/>
                </a:solidFill>
              </a:rPr>
              <a:t>Console.ReadLine</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a:t>
            </a:r>
          </a:p>
          <a:p>
            <a:pPr marL="273050" indent="-273050"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virtual</a:t>
            </a:r>
            <a:r>
              <a:rPr lang="en-US" sz="2400" dirty="0" smtClean="0">
                <a:solidFill>
                  <a:schemeClr val="tx1"/>
                </a:solidFill>
              </a:rPr>
              <a:t> void </a:t>
            </a:r>
            <a:r>
              <a:rPr lang="en-US" sz="2400" dirty="0" err="1" smtClean="0">
                <a:solidFill>
                  <a:schemeClr val="tx1"/>
                </a:solidFill>
              </a:rPr>
              <a:t>Xuat</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a:t>
            </a:r>
            <a:r>
              <a:rPr lang="it-IT" sz="2400" dirty="0" smtClean="0">
                <a:solidFill>
                  <a:schemeClr val="tx1"/>
                </a:solidFill>
              </a:rPr>
              <a:t>  Console.WriteLine("Ma so: {0}\nHo ten: {1}", maso, hoten);</a:t>
            </a:r>
          </a:p>
          <a:p>
            <a:pPr marL="273050" indent="-273050" eaLnBrk="1" hangingPunct="1">
              <a:buFont typeface="Wingdings" panose="05000000000000000000" pitchFamily="2" charset="2"/>
              <a:buNone/>
            </a:pPr>
            <a:r>
              <a:rPr lang="en-US" sz="2400" dirty="0" smtClean="0">
                <a:solidFill>
                  <a:schemeClr val="tx1"/>
                </a:solidFill>
              </a:rPr>
              <a:t>        }</a:t>
            </a:r>
          </a:p>
          <a:p>
            <a:pPr marL="273050" indent="-273050" eaLnBrk="1" hangingPunct="1">
              <a:buFont typeface="Wingdings" panose="05000000000000000000" pitchFamily="2" charset="2"/>
              <a:buNone/>
            </a:pPr>
            <a:r>
              <a:rPr lang="en-US" sz="2400" dirty="0" smtClean="0">
                <a:solidFill>
                  <a:schemeClr val="tx1"/>
                </a:solidFill>
              </a:rPr>
              <a:t>    }</a:t>
            </a:r>
          </a:p>
        </p:txBody>
      </p:sp>
    </p:spTree>
    <p:extLst>
      <p:ext uri="{BB962C8B-B14F-4D97-AF65-F5344CB8AC3E}">
        <p14:creationId xmlns="" xmlns:p14="http://schemas.microsoft.com/office/powerpoint/2010/main" val="1827376219"/>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581342-6FCA-440A-8D17-A5994DE2425C}" type="slidenum">
              <a:rPr lang="en-US">
                <a:solidFill>
                  <a:schemeClr val="bg1"/>
                </a:solidFill>
                <a:latin typeface="Verdana" panose="020B0604030504040204" pitchFamily="34" charset="0"/>
              </a:rPr>
              <a:pPr eaLnBrk="1" hangingPunct="1"/>
              <a:t>23</a:t>
            </a:fld>
            <a:endParaRPr lang="en-US">
              <a:solidFill>
                <a:schemeClr val="bg1"/>
              </a:solidFill>
              <a:latin typeface="Verdana" panose="020B0604030504040204" pitchFamily="34" charset="0"/>
            </a:endParaRPr>
          </a:p>
        </p:txBody>
      </p:sp>
      <p:sp>
        <p:nvSpPr>
          <p:cNvPr id="23556" name="Content Placeholder 2"/>
          <p:cNvSpPr>
            <a:spLocks noGrp="1"/>
          </p:cNvSpPr>
          <p:nvPr>
            <p:ph sz="quarter" idx="1"/>
          </p:nvPr>
        </p:nvSpPr>
        <p:spPr>
          <a:xfrm>
            <a:off x="457200" y="1600200"/>
            <a:ext cx="8458200" cy="5029200"/>
          </a:xfrm>
        </p:spPr>
        <p:txBody>
          <a:bodyPr>
            <a:noAutofit/>
          </a:bodyPr>
          <a:lstStyle/>
          <a:p>
            <a:pPr eaLnBrk="1" hangingPunct="1">
              <a:buFont typeface="Wingdings" panose="05000000000000000000" pitchFamily="2" charset="2"/>
              <a:buNone/>
            </a:pPr>
            <a:r>
              <a:rPr lang="en-US" sz="2000" dirty="0" smtClean="0">
                <a:solidFill>
                  <a:schemeClr val="tx1"/>
                </a:solidFill>
              </a:rPr>
              <a:t> class CBIENCHE : CNHANVIEN</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private float </a:t>
            </a:r>
            <a:r>
              <a:rPr lang="en-US" sz="2000" dirty="0" err="1" smtClean="0">
                <a:solidFill>
                  <a:schemeClr val="tx1"/>
                </a:solidFill>
              </a:rPr>
              <a:t>hesoluong</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public </a:t>
            </a:r>
            <a:r>
              <a:rPr lang="en-US" sz="2000" dirty="0" smtClean="0">
                <a:solidFill>
                  <a:srgbClr val="FF0000"/>
                </a:solidFill>
              </a:rPr>
              <a:t>override</a:t>
            </a:r>
            <a:r>
              <a:rPr lang="en-US" sz="2000" dirty="0" smtClean="0">
                <a:solidFill>
                  <a:schemeClr val="tx1"/>
                </a:solidFill>
              </a:rPr>
              <a:t> void </a:t>
            </a:r>
            <a:r>
              <a:rPr lang="en-US" sz="2000" dirty="0" err="1" smtClean="0">
                <a:solidFill>
                  <a:schemeClr val="tx1"/>
                </a:solidFill>
              </a:rPr>
              <a:t>Nhap</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  </a:t>
            </a:r>
            <a:r>
              <a:rPr lang="en-US" sz="2000" dirty="0" err="1" smtClean="0">
                <a:solidFill>
                  <a:schemeClr val="tx1"/>
                </a:solidFill>
              </a:rPr>
              <a:t>base.Nhap</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Console.Write</a:t>
            </a:r>
            <a:r>
              <a:rPr lang="en-US" sz="2000" dirty="0" smtClean="0">
                <a:solidFill>
                  <a:schemeClr val="tx1"/>
                </a:solidFill>
              </a:rPr>
              <a:t>("</a:t>
            </a:r>
            <a:r>
              <a:rPr lang="en-US" sz="2000" dirty="0" err="1" smtClean="0">
                <a:solidFill>
                  <a:schemeClr val="tx1"/>
                </a:solidFill>
              </a:rPr>
              <a:t>Nhap</a:t>
            </a:r>
            <a:r>
              <a:rPr lang="en-US" sz="2000" dirty="0" smtClean="0">
                <a:solidFill>
                  <a:schemeClr val="tx1"/>
                </a:solidFill>
              </a:rPr>
              <a:t> he so </a:t>
            </a:r>
            <a:r>
              <a:rPr lang="en-US" sz="2000" dirty="0" err="1" smtClean="0">
                <a:solidFill>
                  <a:schemeClr val="tx1"/>
                </a:solidFill>
              </a:rPr>
              <a:t>luong</a:t>
            </a: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hesoluong</a:t>
            </a:r>
            <a:r>
              <a:rPr lang="en-US" sz="2000" dirty="0" smtClean="0">
                <a:solidFill>
                  <a:schemeClr val="tx1"/>
                </a:solidFill>
              </a:rPr>
              <a:t> = </a:t>
            </a:r>
            <a:r>
              <a:rPr lang="en-US" sz="2000" dirty="0" err="1" smtClean="0">
                <a:solidFill>
                  <a:schemeClr val="tx1"/>
                </a:solidFill>
              </a:rPr>
              <a:t>float.Parse</a:t>
            </a:r>
            <a:r>
              <a:rPr lang="en-US" sz="2000" dirty="0" smtClean="0">
                <a:solidFill>
                  <a:schemeClr val="tx1"/>
                </a:solidFill>
              </a:rPr>
              <a:t>(</a:t>
            </a:r>
            <a:r>
              <a:rPr lang="en-US" sz="2000" dirty="0" err="1" smtClean="0">
                <a:solidFill>
                  <a:schemeClr val="tx1"/>
                </a:solidFill>
              </a:rPr>
              <a:t>Console.ReadLine</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public </a:t>
            </a:r>
            <a:r>
              <a:rPr lang="en-US" sz="2000" dirty="0" smtClean="0">
                <a:solidFill>
                  <a:srgbClr val="FF0000"/>
                </a:solidFill>
              </a:rPr>
              <a:t>override</a:t>
            </a:r>
            <a:r>
              <a:rPr lang="en-US" sz="2000" dirty="0" smtClean="0">
                <a:solidFill>
                  <a:schemeClr val="tx1"/>
                </a:solidFill>
              </a:rPr>
              <a:t> void </a:t>
            </a:r>
            <a:r>
              <a:rPr lang="en-US" sz="2000" dirty="0" err="1" smtClean="0">
                <a:solidFill>
                  <a:schemeClr val="tx1"/>
                </a:solidFill>
              </a:rPr>
              <a:t>Xuat</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  </a:t>
            </a:r>
            <a:r>
              <a:rPr lang="en-US" sz="2000" dirty="0" err="1" smtClean="0">
                <a:solidFill>
                  <a:schemeClr val="tx1"/>
                </a:solidFill>
              </a:rPr>
              <a:t>base.Xuat</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Console.WriteLine</a:t>
            </a:r>
            <a:r>
              <a:rPr lang="en-US" sz="2000" dirty="0" smtClean="0">
                <a:solidFill>
                  <a:schemeClr val="tx1"/>
                </a:solidFill>
              </a:rPr>
              <a:t>("He so </a:t>
            </a:r>
            <a:r>
              <a:rPr lang="en-US" sz="2000" dirty="0" err="1" smtClean="0">
                <a:solidFill>
                  <a:schemeClr val="tx1"/>
                </a:solidFill>
              </a:rPr>
              <a:t>luong</a:t>
            </a:r>
            <a:r>
              <a:rPr lang="en-US" sz="2000" dirty="0" smtClean="0">
                <a:solidFill>
                  <a:schemeClr val="tx1"/>
                </a:solidFill>
              </a:rPr>
              <a:t>: " + </a:t>
            </a:r>
            <a:r>
              <a:rPr lang="en-US" sz="2000" dirty="0" err="1" smtClean="0">
                <a:solidFill>
                  <a:schemeClr val="tx1"/>
                </a:solidFill>
              </a:rPr>
              <a:t>hesoluong</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a:t>
            </a:r>
          </a:p>
        </p:txBody>
      </p:sp>
    </p:spTree>
    <p:extLst>
      <p:ext uri="{BB962C8B-B14F-4D97-AF65-F5344CB8AC3E}">
        <p14:creationId xmlns="" xmlns:p14="http://schemas.microsoft.com/office/powerpoint/2010/main" val="2810681585"/>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533400"/>
            <a:ext cx="8610600" cy="5635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98589E-6F85-4D5D-9DD1-88D8E19CE3C8}" type="slidenum">
              <a:rPr lang="en-US">
                <a:solidFill>
                  <a:schemeClr val="bg1"/>
                </a:solidFill>
                <a:latin typeface="Verdana" panose="020B0604030504040204" pitchFamily="34" charset="0"/>
              </a:rPr>
              <a:pPr eaLnBrk="1" hangingPunct="1"/>
              <a:t>24</a:t>
            </a:fld>
            <a:endParaRPr lang="en-US">
              <a:solidFill>
                <a:schemeClr val="bg1"/>
              </a:solidFill>
              <a:latin typeface="Verdana" panose="020B0604030504040204" pitchFamily="34" charset="0"/>
            </a:endParaRPr>
          </a:p>
        </p:txBody>
      </p:sp>
      <p:sp>
        <p:nvSpPr>
          <p:cNvPr id="24580" name="Content Placeholder 2"/>
          <p:cNvSpPr>
            <a:spLocks noGrp="1"/>
          </p:cNvSpPr>
          <p:nvPr>
            <p:ph sz="quarter" idx="1"/>
          </p:nvPr>
        </p:nvSpPr>
        <p:spPr>
          <a:xfrm>
            <a:off x="457200" y="1524000"/>
            <a:ext cx="8458200" cy="5105400"/>
          </a:xfrm>
        </p:spPr>
        <p:txBody>
          <a:bodyPr>
            <a:noAutofit/>
          </a:bodyPr>
          <a:lstStyle/>
          <a:p>
            <a:pPr eaLnBrk="1" hangingPunct="1">
              <a:buFont typeface="Wingdings" panose="05000000000000000000" pitchFamily="2" charset="2"/>
              <a:buNone/>
            </a:pPr>
            <a:r>
              <a:rPr lang="en-US" sz="2400" dirty="0" smtClean="0">
                <a:solidFill>
                  <a:schemeClr val="tx1"/>
                </a:solidFill>
              </a:rPr>
              <a:t> class CHOPDONG : CNHANVIEN</a:t>
            </a:r>
          </a:p>
          <a:p>
            <a:pPr eaLnBrk="1" hangingPunct="1">
              <a:buFont typeface="Wingdings" panose="05000000000000000000" pitchFamily="2" charset="2"/>
              <a:buNone/>
            </a:pPr>
            <a:r>
              <a:rPr lang="en-US" sz="2400" dirty="0" smtClean="0">
                <a:solidFill>
                  <a:schemeClr val="tx1"/>
                </a:solidFill>
              </a:rPr>
              <a:t>    {  private float </a:t>
            </a:r>
            <a:r>
              <a:rPr lang="en-US" sz="2400" dirty="0" err="1" smtClean="0">
                <a:solidFill>
                  <a:schemeClr val="tx1"/>
                </a:solidFill>
              </a:rPr>
              <a:t>sogio</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override</a:t>
            </a:r>
            <a:r>
              <a:rPr lang="en-US" sz="2400" dirty="0" smtClean="0">
                <a:solidFill>
                  <a:schemeClr val="tx1"/>
                </a:solidFill>
              </a:rPr>
              <a:t> void </a:t>
            </a:r>
            <a:r>
              <a:rPr lang="en-US" sz="2400" dirty="0" err="1" smtClean="0">
                <a:solidFill>
                  <a:schemeClr val="tx1"/>
                </a:solidFill>
              </a:rPr>
              <a:t>Nhap</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  </a:t>
            </a:r>
            <a:r>
              <a:rPr lang="en-US" sz="2400" dirty="0" err="1" smtClean="0">
                <a:solidFill>
                  <a:schemeClr val="tx1"/>
                </a:solidFill>
              </a:rPr>
              <a:t>base.Nhap</a:t>
            </a:r>
            <a:r>
              <a:rPr lang="en-US" sz="2400" dirty="0" smtClean="0">
                <a:solidFill>
                  <a:schemeClr val="tx1"/>
                </a:solidFill>
              </a:rPr>
              <a:t>();</a:t>
            </a:r>
          </a:p>
          <a:p>
            <a:pPr eaLnBrk="1" hangingPunct="1">
              <a:buFont typeface="Wingdings" panose="05000000000000000000" pitchFamily="2" charset="2"/>
              <a:buNone/>
            </a:pPr>
            <a:r>
              <a:rPr lang="it-IT" sz="2400" dirty="0" smtClean="0">
                <a:solidFill>
                  <a:schemeClr val="tx1"/>
                </a:solidFill>
              </a:rPr>
              <a:t>            Console.Write("Nhap so gio lam viec: ");</a:t>
            </a:r>
          </a:p>
          <a:p>
            <a:pPr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sogio</a:t>
            </a:r>
            <a:r>
              <a:rPr lang="en-US" sz="2400" dirty="0" smtClean="0">
                <a:solidFill>
                  <a:schemeClr val="tx1"/>
                </a:solidFill>
              </a:rPr>
              <a:t> = </a:t>
            </a:r>
            <a:r>
              <a:rPr lang="en-US" sz="2400" dirty="0" err="1" smtClean="0">
                <a:solidFill>
                  <a:schemeClr val="tx1"/>
                </a:solidFill>
              </a:rPr>
              <a:t>float.Parse</a:t>
            </a:r>
            <a:r>
              <a:rPr lang="en-US" sz="2400" dirty="0" smtClean="0">
                <a:solidFill>
                  <a:schemeClr val="tx1"/>
                </a:solidFill>
              </a:rPr>
              <a:t>(</a:t>
            </a:r>
            <a:r>
              <a:rPr lang="en-US" sz="2400" dirty="0" err="1" smtClean="0">
                <a:solidFill>
                  <a:schemeClr val="tx1"/>
                </a:solidFill>
              </a:rPr>
              <a:t>Console.ReadLine</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a:t>
            </a:r>
          </a:p>
          <a:p>
            <a:pPr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override</a:t>
            </a:r>
            <a:r>
              <a:rPr lang="en-US" sz="2400" dirty="0" smtClean="0">
                <a:solidFill>
                  <a:schemeClr val="tx1"/>
                </a:solidFill>
              </a:rPr>
              <a:t> void </a:t>
            </a:r>
            <a:r>
              <a:rPr lang="en-US" sz="2400" dirty="0" err="1" smtClean="0">
                <a:solidFill>
                  <a:schemeClr val="tx1"/>
                </a:solidFill>
              </a:rPr>
              <a:t>Xuat</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  </a:t>
            </a:r>
            <a:r>
              <a:rPr lang="en-US" sz="2400" dirty="0" err="1" smtClean="0">
                <a:solidFill>
                  <a:schemeClr val="tx1"/>
                </a:solidFill>
              </a:rPr>
              <a:t>base.Xuat</a:t>
            </a:r>
            <a:r>
              <a:rPr lang="en-US" sz="2400" dirty="0" smtClean="0">
                <a:solidFill>
                  <a:schemeClr val="tx1"/>
                </a:solidFill>
              </a:rPr>
              <a:t>();</a:t>
            </a:r>
          </a:p>
          <a:p>
            <a:pPr eaLnBrk="1" hangingPunct="1">
              <a:buFont typeface="Wingdings" panose="05000000000000000000" pitchFamily="2" charset="2"/>
              <a:buNone/>
            </a:pPr>
            <a:r>
              <a:rPr lang="it-IT" sz="2400" dirty="0" smtClean="0">
                <a:solidFill>
                  <a:schemeClr val="tx1"/>
                </a:solidFill>
              </a:rPr>
              <a:t>            Console.WriteLine("So gio lam viec: " + sogio);</a:t>
            </a:r>
          </a:p>
          <a:p>
            <a:pPr eaLnBrk="1" hangingPunct="1">
              <a:buFont typeface="Wingdings" panose="05000000000000000000" pitchFamily="2" charset="2"/>
              <a:buNone/>
            </a:pPr>
            <a:r>
              <a:rPr lang="en-US" sz="2400" dirty="0" smtClean="0">
                <a:solidFill>
                  <a:schemeClr val="tx1"/>
                </a:solidFill>
              </a:rPr>
              <a:t>        }</a:t>
            </a:r>
          </a:p>
          <a:p>
            <a:pPr eaLnBrk="1" hangingPunct="1">
              <a:buFont typeface="Wingdings" panose="05000000000000000000" pitchFamily="2" charset="2"/>
              <a:buNone/>
            </a:pPr>
            <a:r>
              <a:rPr lang="en-US" sz="2400" dirty="0" smtClean="0">
                <a:solidFill>
                  <a:schemeClr val="tx1"/>
                </a:solidFill>
              </a:rPr>
              <a:t>    }</a:t>
            </a:r>
          </a:p>
        </p:txBody>
      </p:sp>
    </p:spTree>
    <p:extLst>
      <p:ext uri="{BB962C8B-B14F-4D97-AF65-F5344CB8AC3E}">
        <p14:creationId xmlns="" xmlns:p14="http://schemas.microsoft.com/office/powerpoint/2010/main" val="2319950232"/>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Sử</a:t>
            </a:r>
            <a:r>
              <a:rPr lang="en-US" dirty="0" smtClean="0"/>
              <a:t> </a:t>
            </a:r>
            <a:r>
              <a:rPr lang="en-US" dirty="0" err="1" smtClean="0"/>
              <a:t>dụng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trong</a:t>
            </a:r>
            <a:r>
              <a:rPr lang="en-US" dirty="0" smtClean="0"/>
              <a:t> Main()</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3BD073-8E5A-4DEB-93E6-D714C48D7858}" type="slidenum">
              <a:rPr lang="en-US">
                <a:solidFill>
                  <a:schemeClr val="bg1"/>
                </a:solidFill>
                <a:latin typeface="Verdana" panose="020B0604030504040204" pitchFamily="34" charset="0"/>
              </a:rPr>
              <a:pPr eaLnBrk="1" hangingPunct="1"/>
              <a:t>25</a:t>
            </a:fld>
            <a:endParaRPr lang="en-US">
              <a:solidFill>
                <a:schemeClr val="bg1"/>
              </a:solidFill>
              <a:latin typeface="Verdana" panose="020B0604030504040204" pitchFamily="34" charset="0"/>
            </a:endParaRPr>
          </a:p>
        </p:txBody>
      </p:sp>
      <p:sp>
        <p:nvSpPr>
          <p:cNvPr id="25604" name="Content Placeholder 2"/>
          <p:cNvSpPr>
            <a:spLocks noGrp="1"/>
          </p:cNvSpPr>
          <p:nvPr>
            <p:ph sz="quarter" idx="1"/>
          </p:nvPr>
        </p:nvSpPr>
        <p:spPr>
          <a:xfrm>
            <a:off x="228600" y="1524000"/>
            <a:ext cx="8686800" cy="5105400"/>
          </a:xfrm>
        </p:spPr>
        <p:txBody>
          <a:bodyPr>
            <a:noAutofit/>
          </a:bodyPr>
          <a:lstStyle/>
          <a:p>
            <a:pPr eaLnBrk="1" hangingPunct="1">
              <a:buFont typeface="Wingdings" panose="05000000000000000000" pitchFamily="2" charset="2"/>
              <a:buNone/>
            </a:pPr>
            <a:r>
              <a:rPr lang="en-US" sz="2800" dirty="0" smtClean="0">
                <a:solidFill>
                  <a:schemeClr val="tx1"/>
                </a:solidFill>
              </a:rPr>
              <a:t>         static void Main(string[] </a:t>
            </a:r>
            <a:r>
              <a:rPr lang="en-US" sz="2800" dirty="0" err="1" smtClean="0">
                <a:solidFill>
                  <a:schemeClr val="tx1"/>
                </a:solidFill>
              </a:rPr>
              <a:t>args</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  CBIENCHE </a:t>
            </a:r>
            <a:r>
              <a:rPr lang="en-US" sz="2800" dirty="0" err="1" smtClean="0">
                <a:solidFill>
                  <a:schemeClr val="tx1"/>
                </a:solidFill>
              </a:rPr>
              <a:t>nvbc</a:t>
            </a:r>
            <a:r>
              <a:rPr lang="en-US" sz="2800" dirty="0" smtClean="0">
                <a:solidFill>
                  <a:schemeClr val="tx1"/>
                </a:solidFill>
              </a:rPr>
              <a:t> = new CBIENCHE();</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nvbc.Nhap</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CHOPDONG </a:t>
            </a:r>
            <a:r>
              <a:rPr lang="en-US" sz="2800" dirty="0" err="1" smtClean="0">
                <a:solidFill>
                  <a:schemeClr val="tx1"/>
                </a:solidFill>
              </a:rPr>
              <a:t>nvhd</a:t>
            </a:r>
            <a:r>
              <a:rPr lang="en-US" sz="2800" dirty="0" smtClean="0">
                <a:solidFill>
                  <a:schemeClr val="tx1"/>
                </a:solidFill>
              </a:rPr>
              <a:t> = new CHOPDONG();</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nvhd.Nhap</a:t>
            </a:r>
            <a:r>
              <a:rPr lang="en-US" sz="2800" dirty="0" smtClean="0">
                <a:solidFill>
                  <a:schemeClr val="tx1"/>
                </a:solidFill>
              </a:rPr>
              <a:t>(); </a:t>
            </a:r>
          </a:p>
          <a:p>
            <a:pPr eaLnBrk="1" hangingPunct="1">
              <a:buFont typeface="Wingdings" panose="05000000000000000000" pitchFamily="2" charset="2"/>
              <a:buNone/>
            </a:pPr>
            <a:r>
              <a:rPr lang="fr-FR" sz="2800" dirty="0" smtClean="0">
                <a:solidFill>
                  <a:schemeClr val="tx1"/>
                </a:solidFill>
              </a:rPr>
              <a:t>            </a:t>
            </a:r>
            <a:r>
              <a:rPr lang="fr-FR" sz="2800" dirty="0" err="1" smtClean="0">
                <a:solidFill>
                  <a:schemeClr val="tx1"/>
                </a:solidFill>
              </a:rPr>
              <a:t>Console.WriteLine</a:t>
            </a:r>
            <a:r>
              <a:rPr lang="fr-FR" sz="2800" dirty="0" smtClean="0">
                <a:solidFill>
                  <a:schemeClr val="tx1"/>
                </a:solidFill>
              </a:rPr>
              <a:t>("\</a:t>
            </a:r>
            <a:r>
              <a:rPr lang="fr-FR" sz="2800" dirty="0" err="1" smtClean="0">
                <a:solidFill>
                  <a:schemeClr val="tx1"/>
                </a:solidFill>
              </a:rPr>
              <a:t>nNhan</a:t>
            </a:r>
            <a:r>
              <a:rPr lang="fr-FR" sz="2800" dirty="0" smtClean="0">
                <a:solidFill>
                  <a:schemeClr val="tx1"/>
                </a:solidFill>
              </a:rPr>
              <a:t> </a:t>
            </a:r>
            <a:r>
              <a:rPr lang="fr-FR" sz="2800" dirty="0" err="1" smtClean="0">
                <a:solidFill>
                  <a:schemeClr val="tx1"/>
                </a:solidFill>
              </a:rPr>
              <a:t>vien</a:t>
            </a:r>
            <a:r>
              <a:rPr lang="fr-FR" sz="2800" dirty="0" smtClean="0">
                <a:solidFill>
                  <a:schemeClr val="tx1"/>
                </a:solidFill>
              </a:rPr>
              <a:t> bien </a:t>
            </a:r>
            <a:r>
              <a:rPr lang="fr-FR" sz="2800" dirty="0" err="1" smtClean="0">
                <a:solidFill>
                  <a:schemeClr val="tx1"/>
                </a:solidFill>
              </a:rPr>
              <a:t>che</a:t>
            </a:r>
            <a:r>
              <a:rPr lang="fr-FR" sz="2800" dirty="0" smtClean="0">
                <a:solidFill>
                  <a:schemeClr val="tx1"/>
                </a:solidFill>
              </a:rPr>
              <a:t>: ");</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nvbc.Xuat</a:t>
            </a:r>
            <a:r>
              <a:rPr lang="en-US" sz="2800" dirty="0" smtClean="0">
                <a:solidFill>
                  <a:schemeClr val="tx1"/>
                </a:solidFill>
              </a:rPr>
              <a:t>();</a:t>
            </a:r>
          </a:p>
          <a:p>
            <a:pPr eaLnBrk="1" hangingPunct="1">
              <a:buFont typeface="Wingdings" panose="05000000000000000000" pitchFamily="2" charset="2"/>
              <a:buNone/>
            </a:pPr>
            <a:r>
              <a:rPr lang="nn-NO" sz="2800" dirty="0" smtClean="0">
                <a:solidFill>
                  <a:schemeClr val="tx1"/>
                </a:solidFill>
              </a:rPr>
              <a:t>            Console.WriteLine("\nNhan vien hop dong: ");</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nvhd.Xuat</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a:t>
            </a:r>
          </a:p>
        </p:txBody>
      </p:sp>
    </p:spTree>
    <p:extLst>
      <p:ext uri="{BB962C8B-B14F-4D97-AF65-F5344CB8AC3E}">
        <p14:creationId xmlns="" xmlns:p14="http://schemas.microsoft.com/office/powerpoint/2010/main" val="15871949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Phạm</a:t>
            </a:r>
            <a:r>
              <a:rPr lang="en-US" dirty="0" smtClean="0"/>
              <a:t> vi </a:t>
            </a:r>
            <a:r>
              <a:rPr lang="en-US" dirty="0" err="1" smtClean="0"/>
              <a:t>kế</a:t>
            </a:r>
            <a:r>
              <a:rPr lang="en-US" dirty="0" smtClean="0"/>
              <a:t> </a:t>
            </a:r>
            <a:r>
              <a:rPr lang="en-US" dirty="0" err="1" smtClean="0"/>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3B5333-35C4-4BF9-A4AB-C7FBB0D56DD2}" type="slidenum">
              <a:rPr lang="en-US">
                <a:solidFill>
                  <a:schemeClr val="bg1"/>
                </a:solidFill>
                <a:latin typeface="Verdana" panose="020B0604030504040204" pitchFamily="34" charset="0"/>
              </a:rPr>
              <a:pPr eaLnBrk="1" hangingPunct="1"/>
              <a:t>26</a:t>
            </a:fld>
            <a:endParaRPr lang="en-US">
              <a:solidFill>
                <a:schemeClr val="bg1"/>
              </a:solidFill>
              <a:latin typeface="Verdana" panose="020B0604030504040204" pitchFamily="34" charset="0"/>
            </a:endParaRPr>
          </a:p>
        </p:txBody>
      </p:sp>
      <p:sp>
        <p:nvSpPr>
          <p:cNvPr id="26628" name="Content Placeholder 2"/>
          <p:cNvSpPr>
            <a:spLocks noGrp="1"/>
          </p:cNvSpPr>
          <p:nvPr>
            <p:ph sz="quarter" idx="1"/>
          </p:nvPr>
        </p:nvSpPr>
        <p:spPr>
          <a:xfrm>
            <a:off x="457200" y="1524000"/>
            <a:ext cx="8153400" cy="3810000"/>
          </a:xfrm>
        </p:spPr>
        <p:txBody>
          <a:bodyPr>
            <a:noAutofit/>
          </a:bodyPr>
          <a:lstStyle/>
          <a:p>
            <a:pPr>
              <a:lnSpc>
                <a:spcPct val="150000"/>
              </a:lnSpc>
              <a:buFont typeface="Wingdings" panose="05000000000000000000" pitchFamily="2" charset="2"/>
              <a:buNone/>
            </a:pPr>
            <a:r>
              <a:rPr lang="en-US" dirty="0" err="1" smtClean="0"/>
              <a:t>Có</a:t>
            </a:r>
            <a:r>
              <a:rPr lang="en-US" dirty="0" smtClean="0"/>
              <a:t> 3 </a:t>
            </a:r>
            <a:r>
              <a:rPr lang="en-US" dirty="0" err="1" smtClean="0"/>
              <a:t>phạm</a:t>
            </a:r>
            <a:r>
              <a:rPr lang="en-US" dirty="0" smtClean="0"/>
              <a:t> vi </a:t>
            </a:r>
            <a:r>
              <a:rPr lang="en-US" dirty="0" err="1" smtClean="0"/>
              <a:t>kế</a:t>
            </a:r>
            <a:r>
              <a:rPr lang="en-US" dirty="0" smtClean="0"/>
              <a:t> </a:t>
            </a:r>
            <a:r>
              <a:rPr lang="en-US" dirty="0" err="1" smtClean="0"/>
              <a:t>thừa</a:t>
            </a:r>
            <a:r>
              <a:rPr lang="en-US" dirty="0" smtClean="0"/>
              <a:t>:</a:t>
            </a:r>
          </a:p>
          <a:p>
            <a:pPr>
              <a:lnSpc>
                <a:spcPct val="150000"/>
              </a:lnSpc>
            </a:pPr>
            <a:r>
              <a:rPr lang="en-US" dirty="0" smtClean="0"/>
              <a:t>public</a:t>
            </a:r>
          </a:p>
          <a:p>
            <a:pPr>
              <a:lnSpc>
                <a:spcPct val="150000"/>
              </a:lnSpc>
            </a:pPr>
            <a:r>
              <a:rPr lang="en-US" dirty="0" smtClean="0"/>
              <a:t>protected</a:t>
            </a:r>
          </a:p>
          <a:p>
            <a:pPr>
              <a:lnSpc>
                <a:spcPct val="150000"/>
              </a:lnSpc>
            </a:pPr>
            <a:r>
              <a:rPr lang="en-US" dirty="0" smtClean="0"/>
              <a:t>private</a:t>
            </a:r>
          </a:p>
          <a:p>
            <a:pPr marL="0" indent="0" algn="just">
              <a:lnSpc>
                <a:spcPct val="150000"/>
              </a:lnSpc>
              <a:buFont typeface="Wingdings" panose="05000000000000000000" pitchFamily="2" charset="2"/>
              <a:buNone/>
            </a:pPr>
            <a:r>
              <a:rPr lang="en-US" u="sng" dirty="0" err="1" smtClean="0"/>
              <a:t>Lưu</a:t>
            </a:r>
            <a:r>
              <a:rPr lang="en-US" u="sng" dirty="0" smtClean="0"/>
              <a:t> ý:</a:t>
            </a:r>
            <a:r>
              <a:rPr lang="en-US" dirty="0" smtClean="0"/>
              <a:t> </a:t>
            </a:r>
            <a:r>
              <a:rPr lang="en-US" dirty="0" err="1" smtClean="0"/>
              <a:t>Nếu</a:t>
            </a:r>
            <a:r>
              <a:rPr lang="en-US" dirty="0" smtClean="0"/>
              <a:t> </a:t>
            </a:r>
            <a:r>
              <a:rPr lang="en-US" dirty="0" err="1" smtClean="0"/>
              <a:t>không</a:t>
            </a:r>
            <a:r>
              <a:rPr lang="en-US" dirty="0" smtClean="0"/>
              <a:t> </a:t>
            </a:r>
            <a:r>
              <a:rPr lang="en-US" dirty="0" err="1" smtClean="0"/>
              <a:t>nói</a:t>
            </a:r>
            <a:r>
              <a:rPr lang="en-US" dirty="0" smtClean="0"/>
              <a:t> </a:t>
            </a:r>
            <a:r>
              <a:rPr lang="en-US" dirty="0" err="1" smtClean="0"/>
              <a:t>rõ</a:t>
            </a:r>
            <a:r>
              <a:rPr lang="en-US" dirty="0" smtClean="0"/>
              <a:t> </a:t>
            </a:r>
            <a:r>
              <a:rPr lang="en-US" dirty="0" err="1" smtClean="0"/>
              <a:t>là</a:t>
            </a:r>
            <a:r>
              <a:rPr lang="en-US" dirty="0" smtClean="0"/>
              <a:t> </a:t>
            </a:r>
            <a:r>
              <a:rPr lang="en-US" dirty="0" err="1" smtClean="0"/>
              <a:t>phạm</a:t>
            </a:r>
            <a:r>
              <a:rPr lang="en-US" dirty="0" smtClean="0"/>
              <a:t> vi </a:t>
            </a:r>
            <a:r>
              <a:rPr lang="en-US" dirty="0" err="1" smtClean="0"/>
              <a:t>kế</a:t>
            </a:r>
            <a:r>
              <a:rPr lang="en-US" dirty="0" smtClean="0"/>
              <a:t> </a:t>
            </a:r>
            <a:r>
              <a:rPr lang="en-US" dirty="0" err="1" smtClean="0"/>
              <a:t>thừa</a:t>
            </a:r>
            <a:r>
              <a:rPr lang="en-US" dirty="0" smtClean="0"/>
              <a:t> </a:t>
            </a:r>
            <a:r>
              <a:rPr lang="en-US" dirty="0" err="1" smtClean="0"/>
              <a:t>gì</a:t>
            </a:r>
            <a:r>
              <a:rPr lang="en-US" dirty="0" smtClean="0"/>
              <a:t>, </a:t>
            </a:r>
            <a:r>
              <a:rPr lang="en-US" dirty="0" err="1" smtClean="0"/>
              <a:t>chúng</a:t>
            </a:r>
            <a:r>
              <a:rPr lang="en-US" dirty="0" smtClean="0"/>
              <a:t> ta </a:t>
            </a:r>
            <a:r>
              <a:rPr lang="en-US" dirty="0" err="1" smtClean="0"/>
              <a:t>ngầm</a:t>
            </a:r>
            <a:r>
              <a:rPr lang="en-US" dirty="0" smtClean="0"/>
              <a:t> </a:t>
            </a:r>
            <a:r>
              <a:rPr lang="en-US" dirty="0" err="1" smtClean="0"/>
              <a:t>định</a:t>
            </a:r>
            <a:r>
              <a:rPr lang="en-US" dirty="0" smtClean="0"/>
              <a:t> </a:t>
            </a:r>
            <a:r>
              <a:rPr lang="en-US" dirty="0" err="1" smtClean="0"/>
              <a:t>đó</a:t>
            </a:r>
            <a:r>
              <a:rPr lang="en-US" dirty="0" smtClean="0"/>
              <a:t> </a:t>
            </a:r>
            <a:r>
              <a:rPr lang="en-US" dirty="0" err="1" smtClean="0"/>
              <a:t>là</a:t>
            </a:r>
            <a:r>
              <a:rPr lang="en-US" dirty="0" smtClean="0"/>
              <a:t> </a:t>
            </a:r>
            <a:r>
              <a:rPr lang="en-US" dirty="0" err="1" smtClean="0"/>
              <a:t>kế</a:t>
            </a:r>
            <a:r>
              <a:rPr lang="en-US" dirty="0" smtClean="0"/>
              <a:t> </a:t>
            </a:r>
            <a:r>
              <a:rPr lang="en-US" dirty="0" err="1" smtClean="0"/>
              <a:t>thừa</a:t>
            </a:r>
            <a:r>
              <a:rPr lang="en-US" dirty="0" smtClean="0"/>
              <a:t> </a:t>
            </a:r>
            <a:r>
              <a:rPr lang="en-US" dirty="0" smtClean="0">
                <a:solidFill>
                  <a:srgbClr val="FF0000"/>
                </a:solidFill>
              </a:rPr>
              <a:t>public</a:t>
            </a:r>
          </a:p>
          <a:p>
            <a:pPr>
              <a:lnSpc>
                <a:spcPct val="150000"/>
              </a:lnSpc>
            </a:pPr>
            <a:endParaRPr lang="en-US" dirty="0" smtClean="0"/>
          </a:p>
        </p:txBody>
      </p:sp>
    </p:spTree>
    <p:extLst>
      <p:ext uri="{BB962C8B-B14F-4D97-AF65-F5344CB8AC3E}">
        <p14:creationId xmlns="" xmlns:p14="http://schemas.microsoft.com/office/powerpoint/2010/main" val="3787278694"/>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610600" cy="1096963"/>
          </a:xfrm>
        </p:spPr>
        <p:txBody>
          <a:bodyPr>
            <a:normAutofit/>
          </a:bodyPr>
          <a:lstStyle/>
          <a:p>
            <a:r>
              <a:rPr lang="en-US" dirty="0" err="1"/>
              <a:t>Phạm</a:t>
            </a:r>
            <a:r>
              <a:rPr lang="en-US" dirty="0"/>
              <a:t> vi </a:t>
            </a:r>
            <a:r>
              <a:rPr lang="en-US" dirty="0" err="1"/>
              <a:t>kế</a:t>
            </a:r>
            <a:r>
              <a:rPr lang="en-US" dirty="0"/>
              <a:t> </a:t>
            </a:r>
            <a:r>
              <a:rPr lang="en-US" dirty="0" err="1"/>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6C4F2A-295E-4C26-B4A4-1EDD5B0ECF68}" type="slidenum">
              <a:rPr lang="en-US">
                <a:solidFill>
                  <a:schemeClr val="bg1"/>
                </a:solidFill>
                <a:latin typeface="Verdana" panose="020B0604030504040204" pitchFamily="34" charset="0"/>
              </a:rPr>
              <a:pPr eaLnBrk="1" hangingPunct="1"/>
              <a:t>27</a:t>
            </a:fld>
            <a:endParaRPr lang="en-US">
              <a:solidFill>
                <a:schemeClr val="bg1"/>
              </a:solidFill>
              <a:latin typeface="Verdana" panose="020B0604030504040204" pitchFamily="34" charset="0"/>
            </a:endParaRPr>
          </a:p>
        </p:txBody>
      </p:sp>
      <p:sp>
        <p:nvSpPr>
          <p:cNvPr id="27652" name="Content Placeholder 2"/>
          <p:cNvSpPr>
            <a:spLocks noGrp="1"/>
          </p:cNvSpPr>
          <p:nvPr>
            <p:ph sz="quarter" idx="1"/>
          </p:nvPr>
        </p:nvSpPr>
        <p:spPr>
          <a:xfrm>
            <a:off x="609600" y="1600200"/>
            <a:ext cx="7772400" cy="5029200"/>
          </a:xfrm>
        </p:spPr>
        <p:txBody>
          <a:bodyPr>
            <a:noAutofit/>
          </a:bodyPr>
          <a:lstStyle/>
          <a:p>
            <a:pPr algn="just">
              <a:lnSpc>
                <a:spcPct val="100000"/>
              </a:lnSpc>
            </a:pPr>
            <a:r>
              <a:rPr lang="en-US" dirty="0" smtClean="0">
                <a:solidFill>
                  <a:schemeClr val="accent2"/>
                </a:solidFill>
              </a:rPr>
              <a:t>public</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pPr>
            <a:r>
              <a:rPr lang="en-US" dirty="0" smtClean="0">
                <a:solidFill>
                  <a:schemeClr val="accent2"/>
                </a:solidFill>
              </a:rPr>
              <a:t>protected</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protected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pPr>
            <a:r>
              <a:rPr lang="en-US" dirty="0" smtClean="0">
                <a:solidFill>
                  <a:schemeClr val="accent2"/>
                </a:solidFill>
              </a:rPr>
              <a:t>private</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private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buFont typeface="Wingdings" panose="05000000000000000000" pitchFamily="2" charset="2"/>
              <a:buNone/>
            </a:pPr>
            <a:endParaRPr lang="en-US" dirty="0" smtClean="0"/>
          </a:p>
        </p:txBody>
      </p:sp>
    </p:spTree>
    <p:extLst>
      <p:ext uri="{BB962C8B-B14F-4D97-AF65-F5344CB8AC3E}">
        <p14:creationId xmlns="" xmlns:p14="http://schemas.microsoft.com/office/powerpoint/2010/main" val="2676045072"/>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F737FB-1624-477A-BA81-BF08B83DDED1}" type="slidenum">
              <a:rPr lang="en-US">
                <a:solidFill>
                  <a:schemeClr val="bg1"/>
                </a:solidFill>
                <a:latin typeface="Verdana" panose="020B0604030504040204" pitchFamily="34" charset="0"/>
              </a:rPr>
              <a:pPr eaLnBrk="1" hangingPunct="1"/>
              <a:t>28</a:t>
            </a:fld>
            <a:endParaRPr lang="en-US">
              <a:solidFill>
                <a:schemeClr val="bg1"/>
              </a:solidFill>
              <a:latin typeface="Verdana" panose="020B0604030504040204" pitchFamily="34" charset="0"/>
            </a:endParaRPr>
          </a:p>
        </p:txBody>
      </p:sp>
      <p:sp>
        <p:nvSpPr>
          <p:cNvPr id="28676" name="Content Placeholder 2"/>
          <p:cNvSpPr>
            <a:spLocks noGrp="1"/>
          </p:cNvSpPr>
          <p:nvPr>
            <p:ph sz="quarter" idx="1"/>
          </p:nvPr>
        </p:nvSpPr>
        <p:spPr>
          <a:xfrm>
            <a:off x="457200" y="1676400"/>
            <a:ext cx="8458200" cy="4953000"/>
          </a:xfrm>
        </p:spPr>
        <p:txBody>
          <a:bodyPr>
            <a:normAutofit/>
          </a:bodyPr>
          <a:lstStyle/>
          <a:p>
            <a:pPr algn="just" eaLnBrk="1" hangingPunct="1">
              <a:lnSpc>
                <a:spcPct val="90000"/>
              </a:lnSpc>
            </a:pPr>
            <a:r>
              <a:rPr lang="en-US" dirty="0" err="1" smtClean="0"/>
              <a:t>Khi</a:t>
            </a:r>
            <a:r>
              <a:rPr lang="en-US" dirty="0" smtClean="0"/>
              <a:t> </a:t>
            </a:r>
            <a:r>
              <a:rPr lang="en-US" dirty="0" err="1" smtClean="0"/>
              <a:t>khởi</a:t>
            </a:r>
            <a:r>
              <a:rPr lang="en-US" dirty="0" smtClean="0"/>
              <a:t> </a:t>
            </a:r>
            <a:r>
              <a:rPr lang="en-US" dirty="0" err="1" smtClean="0"/>
              <a:t>tạo</a:t>
            </a:r>
            <a:r>
              <a:rPr lang="en-US" dirty="0" smtClean="0"/>
              <a:t> </a:t>
            </a:r>
            <a:r>
              <a:rPr lang="en-US" dirty="0" err="1" smtClean="0"/>
              <a:t>đối</a:t>
            </a:r>
            <a:r>
              <a:rPr lang="en-US" dirty="0" smtClean="0"/>
              <a:t> </a:t>
            </a:r>
            <a:r>
              <a:rPr lang="en-US" dirty="0" err="1" smtClean="0"/>
              <a:t>tượng</a:t>
            </a:r>
            <a:r>
              <a:rPr lang="en-US" dirty="0" smtClean="0"/>
              <a:t>:</a:t>
            </a:r>
          </a:p>
          <a:p>
            <a:pPr lvl="1" algn="just" eaLnBrk="1" hangingPunct="1">
              <a:lnSpc>
                <a:spcPct val="90000"/>
              </a:lnSpc>
            </a:pP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b="1" dirty="0" err="1" smtClean="0"/>
              <a:t>lớp</a:t>
            </a:r>
            <a:r>
              <a:rPr lang="en-US" b="1" dirty="0" smtClean="0"/>
              <a:t> cha</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trước</a:t>
            </a:r>
            <a:endParaRPr lang="en-US" dirty="0" smtClean="0"/>
          </a:p>
          <a:p>
            <a:pPr lvl="1" algn="just" eaLnBrk="1" hangingPunct="1">
              <a:lnSpc>
                <a:spcPct val="90000"/>
              </a:lnSpc>
            </a:pPr>
            <a:r>
              <a:rPr lang="en-US" dirty="0" smtClean="0"/>
              <a:t> </a:t>
            </a:r>
            <a:r>
              <a:rPr lang="en-US" dirty="0" err="1" smtClean="0"/>
              <a:t>Sau</a:t>
            </a:r>
            <a:r>
              <a:rPr lang="en-US" dirty="0" smtClean="0"/>
              <a:t> </a:t>
            </a:r>
            <a:r>
              <a:rPr lang="en-US" dirty="0" err="1" smtClean="0"/>
              <a:t>đó</a:t>
            </a:r>
            <a:r>
              <a:rPr lang="en-US" dirty="0" smtClean="0"/>
              <a:t> </a:t>
            </a:r>
            <a:r>
              <a:rPr lang="en-US" dirty="0" err="1" smtClean="0"/>
              <a:t>mới</a:t>
            </a:r>
            <a:r>
              <a:rPr lang="en-US" dirty="0" smtClean="0"/>
              <a:t> </a:t>
            </a:r>
            <a:r>
              <a:rPr lang="en-US" dirty="0" err="1" smtClean="0"/>
              <a:t>là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b="1" dirty="0" err="1" smtClean="0"/>
              <a:t>lớp</a:t>
            </a:r>
            <a:r>
              <a:rPr lang="en-US" b="1" dirty="0" smtClean="0"/>
              <a:t> con</a:t>
            </a:r>
            <a:r>
              <a:rPr lang="en-US" dirty="0" smtClean="0"/>
              <a:t>.</a:t>
            </a:r>
          </a:p>
          <a:p>
            <a:pPr algn="just" eaLnBrk="1" hangingPunct="1">
              <a:lnSpc>
                <a:spcPct val="90000"/>
              </a:lnSpc>
            </a:pPr>
            <a:r>
              <a:rPr lang="en-US" dirty="0" err="1" smtClean="0"/>
              <a:t>Khi</a:t>
            </a:r>
            <a:r>
              <a:rPr lang="en-US" dirty="0" smtClean="0"/>
              <a:t> </a:t>
            </a:r>
            <a:r>
              <a:rPr lang="en-US" dirty="0" err="1" smtClean="0"/>
              <a:t>hủy</a:t>
            </a:r>
            <a:r>
              <a:rPr lang="en-US" dirty="0" smtClean="0"/>
              <a:t> </a:t>
            </a:r>
            <a:r>
              <a:rPr lang="en-US" dirty="0" err="1" smtClean="0"/>
              <a:t>đối</a:t>
            </a:r>
            <a:r>
              <a:rPr lang="en-US" dirty="0" smtClean="0"/>
              <a:t> </a:t>
            </a:r>
            <a:r>
              <a:rPr lang="en-US" dirty="0" err="1" smtClean="0"/>
              <a:t>tượng</a:t>
            </a:r>
            <a:r>
              <a:rPr lang="en-US" dirty="0" smtClean="0"/>
              <a:t>:</a:t>
            </a:r>
          </a:p>
          <a:p>
            <a:pPr lvl="1" algn="just" eaLnBrk="1" hangingPunct="1">
              <a:lnSpc>
                <a:spcPct val="90000"/>
              </a:lnSpc>
            </a:pP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hủy</a:t>
            </a:r>
            <a:r>
              <a:rPr lang="en-US" dirty="0" smtClean="0"/>
              <a:t> </a:t>
            </a:r>
            <a:r>
              <a:rPr lang="en-US" dirty="0" err="1" smtClean="0"/>
              <a:t>của</a:t>
            </a:r>
            <a:r>
              <a:rPr lang="en-US" dirty="0" smtClean="0"/>
              <a:t> </a:t>
            </a:r>
            <a:r>
              <a:rPr lang="en-US" b="1" dirty="0" err="1" smtClean="0"/>
              <a:t>lớp</a:t>
            </a:r>
            <a:r>
              <a:rPr lang="en-US" b="1" dirty="0" smtClean="0"/>
              <a:t> con</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trước</a:t>
            </a:r>
            <a:endParaRPr lang="en-US" dirty="0" smtClean="0"/>
          </a:p>
          <a:p>
            <a:pPr lvl="1" algn="just" eaLnBrk="1" hangingPunct="1">
              <a:lnSpc>
                <a:spcPct val="90000"/>
              </a:lnSpc>
            </a:pPr>
            <a:r>
              <a:rPr lang="en-US" dirty="0" smtClean="0"/>
              <a:t> </a:t>
            </a:r>
            <a:r>
              <a:rPr lang="en-US" dirty="0" err="1" smtClean="0"/>
              <a:t>Sau</a:t>
            </a:r>
            <a:r>
              <a:rPr lang="en-US" dirty="0" smtClean="0"/>
              <a:t> </a:t>
            </a:r>
            <a:r>
              <a:rPr lang="en-US" dirty="0" err="1" smtClean="0"/>
              <a:t>đó</a:t>
            </a:r>
            <a:r>
              <a:rPr lang="en-US" dirty="0" smtClean="0"/>
              <a:t> </a:t>
            </a:r>
            <a:r>
              <a:rPr lang="en-US" dirty="0" err="1" smtClean="0"/>
              <a:t>mới</a:t>
            </a:r>
            <a:r>
              <a:rPr lang="en-US" dirty="0" smtClean="0"/>
              <a:t> </a:t>
            </a:r>
            <a:r>
              <a:rPr lang="en-US" dirty="0" err="1" smtClean="0"/>
              <a:t>là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hủy</a:t>
            </a:r>
            <a:r>
              <a:rPr lang="en-US" dirty="0" smtClean="0"/>
              <a:t> </a:t>
            </a:r>
            <a:r>
              <a:rPr lang="en-US" dirty="0" err="1" smtClean="0"/>
              <a:t>của</a:t>
            </a:r>
            <a:r>
              <a:rPr lang="en-US" dirty="0" smtClean="0"/>
              <a:t> </a:t>
            </a:r>
            <a:r>
              <a:rPr lang="en-US" b="1" dirty="0" err="1" smtClean="0"/>
              <a:t>lớp</a:t>
            </a:r>
            <a:r>
              <a:rPr lang="en-US" b="1" dirty="0" smtClean="0"/>
              <a:t> cha</a:t>
            </a:r>
            <a:r>
              <a:rPr lang="en-US" dirty="0" smtClean="0"/>
              <a:t>.</a:t>
            </a:r>
          </a:p>
        </p:txBody>
      </p:sp>
    </p:spTree>
    <p:extLst>
      <p:ext uri="{BB962C8B-B14F-4D97-AF65-F5344CB8AC3E}">
        <p14:creationId xmlns="" xmlns:p14="http://schemas.microsoft.com/office/powerpoint/2010/main" val="1480054564"/>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graphicFrame>
        <p:nvGraphicFramePr>
          <p:cNvPr id="28677" name="Object 17"/>
          <p:cNvGraphicFramePr>
            <a:graphicFrameLocks noChangeAspect="1"/>
          </p:cNvGraphicFramePr>
          <p:nvPr>
            <p:extLst>
              <p:ext uri="{D42A27DB-BD31-4B8C-83A1-F6EECF244321}">
                <p14:modId xmlns="" xmlns:p14="http://schemas.microsoft.com/office/powerpoint/2010/main" val="1395138380"/>
              </p:ext>
            </p:extLst>
          </p:nvPr>
        </p:nvGraphicFramePr>
        <p:xfrm>
          <a:off x="3352800" y="2590800"/>
          <a:ext cx="4724400" cy="2387600"/>
        </p:xfrm>
        <a:graphic>
          <a:graphicData uri="http://schemas.openxmlformats.org/presentationml/2006/ole">
            <p:oleObj spid="_x0000_s2061" name="Bitmap Image" r:id="rId3" imgW="3619048" imgH="1828571" progId="PBrush">
              <p:embed/>
            </p:oleObj>
          </a:graphicData>
        </a:graphic>
      </p:graphicFrame>
      <p:sp>
        <p:nvSpPr>
          <p:cNvPr id="6" name="Rectangle 7"/>
          <p:cNvSpPr>
            <a:spLocks noChangeArrowheads="1"/>
          </p:cNvSpPr>
          <p:nvPr/>
        </p:nvSpPr>
        <p:spPr bwMode="auto">
          <a:xfrm>
            <a:off x="1066800" y="26511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A</a:t>
            </a:r>
            <a:endParaRPr lang="en-US">
              <a:latin typeface="Arial" charset="0"/>
            </a:endParaRPr>
          </a:p>
        </p:txBody>
      </p:sp>
      <p:grpSp>
        <p:nvGrpSpPr>
          <p:cNvPr id="28679" name="Group 9"/>
          <p:cNvGrpSpPr>
            <a:grpSpLocks/>
          </p:cNvGrpSpPr>
          <p:nvPr/>
        </p:nvGrpSpPr>
        <p:grpSpPr bwMode="auto">
          <a:xfrm>
            <a:off x="1524000" y="3108325"/>
            <a:ext cx="152400" cy="457200"/>
            <a:chOff x="2496" y="2880"/>
            <a:chExt cx="144" cy="576"/>
          </a:xfrm>
        </p:grpSpPr>
        <p:sp>
          <p:nvSpPr>
            <p:cNvPr id="28685" name="Line 10"/>
            <p:cNvSpPr>
              <a:spLocks noChangeShapeType="1"/>
            </p:cNvSpPr>
            <p:nvPr/>
          </p:nvSpPr>
          <p:spPr bwMode="auto">
            <a:xfrm flipV="1">
              <a:off x="2568" y="3120"/>
              <a:ext cx="0" cy="336"/>
            </a:xfrm>
            <a:prstGeom prst="line">
              <a:avLst/>
            </a:prstGeom>
            <a:noFill/>
            <a:ln w="19050">
              <a:solidFill>
                <a:schemeClr val="tx1"/>
              </a:solidFill>
              <a:round/>
              <a:headEnd/>
              <a:tailEnd type="none" w="lg" len="lg"/>
            </a:ln>
            <a:extLst>
              <a:ext uri="{909E8E84-426E-40DD-AFC4-6F175D3DCCD1}">
                <a14:hiddenFill xmlns="" xmlns:a14="http://schemas.microsoft.com/office/drawing/2010/main">
                  <a:noFill/>
                </a14:hiddenFill>
              </a:ext>
            </a:extLst>
          </p:spPr>
          <p:txBody>
            <a:bodyPr/>
            <a:lstStyle/>
            <a:p>
              <a:endParaRPr lang="en-US"/>
            </a:p>
          </p:txBody>
        </p:sp>
        <p:sp>
          <p:nvSpPr>
            <p:cNvPr id="28686" name="AutoShape 11"/>
            <p:cNvSpPr>
              <a:spLocks noChangeArrowheads="1"/>
            </p:cNvSpPr>
            <p:nvPr/>
          </p:nvSpPr>
          <p:spPr bwMode="auto">
            <a:xfrm>
              <a:off x="2496" y="2880"/>
              <a:ext cx="144" cy="240"/>
            </a:xfrm>
            <a:prstGeom prst="triangle">
              <a:avLst>
                <a:gd name="adj" fmla="val 50000"/>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pSp>
      <p:sp>
        <p:nvSpPr>
          <p:cNvPr id="10" name="Rectangle 12"/>
          <p:cNvSpPr>
            <a:spLocks noChangeArrowheads="1"/>
          </p:cNvSpPr>
          <p:nvPr/>
        </p:nvSpPr>
        <p:spPr bwMode="auto">
          <a:xfrm>
            <a:off x="1066800" y="35655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B</a:t>
            </a:r>
            <a:endParaRPr lang="en-US">
              <a:latin typeface="Arial" charset="0"/>
            </a:endParaRPr>
          </a:p>
        </p:txBody>
      </p:sp>
      <p:grpSp>
        <p:nvGrpSpPr>
          <p:cNvPr id="28681" name="Group 13"/>
          <p:cNvGrpSpPr>
            <a:grpSpLocks/>
          </p:cNvGrpSpPr>
          <p:nvPr/>
        </p:nvGrpSpPr>
        <p:grpSpPr bwMode="auto">
          <a:xfrm>
            <a:off x="1524000" y="4022725"/>
            <a:ext cx="152400" cy="457200"/>
            <a:chOff x="2496" y="2880"/>
            <a:chExt cx="144" cy="576"/>
          </a:xfrm>
        </p:grpSpPr>
        <p:sp>
          <p:nvSpPr>
            <p:cNvPr id="28683" name="Line 14"/>
            <p:cNvSpPr>
              <a:spLocks noChangeShapeType="1"/>
            </p:cNvSpPr>
            <p:nvPr/>
          </p:nvSpPr>
          <p:spPr bwMode="auto">
            <a:xfrm flipV="1">
              <a:off x="2568" y="3120"/>
              <a:ext cx="0" cy="336"/>
            </a:xfrm>
            <a:prstGeom prst="line">
              <a:avLst/>
            </a:prstGeom>
            <a:noFill/>
            <a:ln w="19050">
              <a:solidFill>
                <a:schemeClr val="tx1"/>
              </a:solidFill>
              <a:round/>
              <a:headEnd/>
              <a:tailEnd type="none" w="lg" len="lg"/>
            </a:ln>
            <a:extLst>
              <a:ext uri="{909E8E84-426E-40DD-AFC4-6F175D3DCCD1}">
                <a14:hiddenFill xmlns="" xmlns:a14="http://schemas.microsoft.com/office/drawing/2010/main">
                  <a:noFill/>
                </a14:hiddenFill>
              </a:ext>
            </a:extLst>
          </p:spPr>
          <p:txBody>
            <a:bodyPr/>
            <a:lstStyle/>
            <a:p>
              <a:endParaRPr lang="en-US"/>
            </a:p>
          </p:txBody>
        </p:sp>
        <p:sp>
          <p:nvSpPr>
            <p:cNvPr id="28684" name="AutoShape 15"/>
            <p:cNvSpPr>
              <a:spLocks noChangeArrowheads="1"/>
            </p:cNvSpPr>
            <p:nvPr/>
          </p:nvSpPr>
          <p:spPr bwMode="auto">
            <a:xfrm>
              <a:off x="2496" y="2880"/>
              <a:ext cx="144" cy="240"/>
            </a:xfrm>
            <a:prstGeom prst="triangle">
              <a:avLst>
                <a:gd name="adj" fmla="val 50000"/>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pSp>
      <p:sp>
        <p:nvSpPr>
          <p:cNvPr id="14" name="Rectangle 16"/>
          <p:cNvSpPr>
            <a:spLocks noChangeArrowheads="1"/>
          </p:cNvSpPr>
          <p:nvPr/>
        </p:nvSpPr>
        <p:spPr bwMode="auto">
          <a:xfrm>
            <a:off x="1066800" y="44799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C</a:t>
            </a:r>
            <a:endParaRPr lang="en-US">
              <a:latin typeface="Arial" charset="0"/>
            </a:endParaRPr>
          </a:p>
        </p:txBody>
      </p:sp>
    </p:spTree>
    <p:extLst>
      <p:ext uri="{BB962C8B-B14F-4D97-AF65-F5344CB8AC3E}">
        <p14:creationId xmlns="" xmlns:p14="http://schemas.microsoft.com/office/powerpoint/2010/main" val="202940702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0" indent="0" algn="just" eaLnBrk="1" fontAlgn="auto" hangingPunct="1">
              <a:lnSpc>
                <a:spcPct val="150000"/>
              </a:lnSpc>
              <a:spcAft>
                <a:spcPts val="0"/>
              </a:spcAft>
              <a:buFont typeface="Wingdings" panose="05000000000000000000" pitchFamily="2" charset="2"/>
              <a:buNone/>
              <a:defRPr/>
            </a:pPr>
            <a:r>
              <a:rPr lang="en-US" dirty="0" err="1" smtClean="0"/>
              <a:t>Giả</a:t>
            </a:r>
            <a:r>
              <a:rPr lang="en-US" dirty="0" smtClean="0"/>
              <a:t> </a:t>
            </a:r>
            <a:r>
              <a:rPr lang="en-US" dirty="0" err="1" smtClean="0"/>
              <a:t>sử</a:t>
            </a:r>
            <a:r>
              <a:rPr lang="en-US" dirty="0" smtClean="0"/>
              <a:t> </a:t>
            </a:r>
            <a:r>
              <a:rPr lang="en-US" dirty="0" err="1" smtClean="0"/>
              <a:t>đã</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lớp</a:t>
            </a:r>
            <a:r>
              <a:rPr lang="en-US" dirty="0" smtClean="0"/>
              <a:t> </a:t>
            </a:r>
            <a:r>
              <a:rPr lang="en-US" dirty="0" err="1" smtClean="0"/>
              <a:t>CDate</a:t>
            </a:r>
            <a:r>
              <a:rPr lang="en-US" dirty="0" smtClean="0"/>
              <a:t> </a:t>
            </a:r>
            <a:r>
              <a:rPr lang="en-US" dirty="0" err="1" smtClean="0"/>
              <a:t>hoàn</a:t>
            </a:r>
            <a:r>
              <a:rPr lang="en-US" dirty="0" smtClean="0"/>
              <a:t> </a:t>
            </a:r>
            <a:r>
              <a:rPr lang="en-US" dirty="0" err="1" smtClean="0"/>
              <a:t>chỉnh</a:t>
            </a:r>
            <a:endParaRPr lang="en-US" dirty="0"/>
          </a:p>
          <a:p>
            <a:pPr marL="0" indent="0" algn="just" eaLnBrk="1" fontAlgn="auto" hangingPunct="1">
              <a:lnSpc>
                <a:spcPct val="150000"/>
              </a:lnSpc>
              <a:spcAft>
                <a:spcPts val="0"/>
              </a:spcAft>
              <a:buFont typeface="Wingdings" panose="05000000000000000000" pitchFamily="2" charset="2"/>
              <a:buNone/>
              <a:defRPr/>
            </a:pPr>
            <a:r>
              <a:rPr lang="en-US" dirty="0" smtClean="0">
                <a:sym typeface="Wingdings" panose="05000000000000000000" pitchFamily="2" charset="2"/>
              </a:rPr>
              <a:t></a:t>
            </a:r>
            <a:r>
              <a:rPr lang="en-US" dirty="0" smtClean="0"/>
              <a:t> </a:t>
            </a:r>
            <a:r>
              <a:rPr lang="en-US" dirty="0" err="1" smtClean="0"/>
              <a:t>Cần</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ứng</a:t>
            </a:r>
            <a:r>
              <a:rPr lang="en-US" dirty="0" smtClean="0"/>
              <a:t> </a:t>
            </a:r>
            <a:r>
              <a:rPr lang="en-US" dirty="0" err="1" smtClean="0"/>
              <a:t>dụng</a:t>
            </a:r>
            <a:r>
              <a:rPr lang="en-US" dirty="0" smtClean="0"/>
              <a:t> </a:t>
            </a:r>
            <a:r>
              <a:rPr lang="vi-VN" dirty="0" smtClean="0"/>
              <a:t>tính </a:t>
            </a:r>
            <a:r>
              <a:rPr lang="vi-VN" dirty="0"/>
              <a:t>tiền lãi của một ngân hàng thành lập ngày </a:t>
            </a:r>
            <a:r>
              <a:rPr lang="vi-VN" dirty="0" smtClean="0"/>
              <a:t>14/3/1997</a:t>
            </a:r>
            <a:endParaRPr lang="en-US" dirty="0" smtClean="0"/>
          </a:p>
          <a:p>
            <a:pPr marL="0" indent="0" algn="just" eaLnBrk="1" fontAlgn="auto" hangingPunct="1">
              <a:lnSpc>
                <a:spcPct val="150000"/>
              </a:lnSpc>
              <a:spcAft>
                <a:spcPts val="0"/>
              </a:spcAft>
              <a:buFont typeface="Wingdings" panose="05000000000000000000" pitchFamily="2" charset="2"/>
              <a:buNone/>
              <a:defRPr/>
            </a:pPr>
            <a:r>
              <a:rPr lang="en-US" dirty="0" smtClean="0">
                <a:sym typeface="Wingdings" panose="05000000000000000000" pitchFamily="2" charset="2"/>
              </a:rPr>
              <a:t> </a:t>
            </a:r>
            <a:r>
              <a:rPr lang="en-US" dirty="0" err="1" smtClean="0"/>
              <a:t>Cần</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quản</a:t>
            </a:r>
            <a:r>
              <a:rPr lang="en-US" dirty="0" smtClean="0"/>
              <a:t> </a:t>
            </a:r>
            <a:r>
              <a:rPr lang="en-US" dirty="0" err="1" smtClean="0"/>
              <a:t>lý</a:t>
            </a:r>
            <a:r>
              <a:rPr lang="en-US" dirty="0" smtClean="0"/>
              <a:t> </a:t>
            </a:r>
            <a:r>
              <a:rPr lang="en-US" dirty="0" err="1" smtClean="0"/>
              <a:t>sinh</a:t>
            </a:r>
            <a:r>
              <a:rPr lang="en-US" dirty="0" smtClean="0"/>
              <a:t> </a:t>
            </a:r>
            <a:r>
              <a:rPr lang="en-US" dirty="0" err="1" smtClean="0"/>
              <a:t>viên</a:t>
            </a:r>
            <a:r>
              <a:rPr lang="en-US" dirty="0" smtClean="0"/>
              <a:t> </a:t>
            </a:r>
            <a:r>
              <a:rPr lang="en-US" dirty="0" err="1" smtClean="0"/>
              <a:t>có</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ngày</a:t>
            </a:r>
            <a:r>
              <a:rPr lang="en-US" dirty="0" smtClean="0"/>
              <a:t> </a:t>
            </a:r>
            <a:r>
              <a:rPr lang="en-US" dirty="0" err="1" smtClean="0"/>
              <a:t>tháng</a:t>
            </a:r>
            <a:r>
              <a:rPr lang="en-US" dirty="0" smtClean="0"/>
              <a:t> </a:t>
            </a:r>
            <a:r>
              <a:rPr lang="en-US" dirty="0" err="1" smtClean="0"/>
              <a:t>năm</a:t>
            </a:r>
            <a:r>
              <a:rPr lang="en-US" dirty="0" smtClean="0"/>
              <a:t> </a:t>
            </a:r>
            <a:r>
              <a:rPr lang="en-US" dirty="0" err="1" smtClean="0"/>
              <a:t>sinh</a:t>
            </a:r>
            <a:r>
              <a:rPr lang="en-US" dirty="0" smtClean="0"/>
              <a:t> (</a:t>
            </a:r>
            <a:r>
              <a:rPr lang="en-US" dirty="0" err="1" smtClean="0"/>
              <a:t>sinh</a:t>
            </a:r>
            <a:r>
              <a:rPr lang="en-US" dirty="0" smtClean="0"/>
              <a:t> </a:t>
            </a:r>
            <a:r>
              <a:rPr lang="en-US" dirty="0" err="1" smtClean="0"/>
              <a:t>viên</a:t>
            </a:r>
            <a:r>
              <a:rPr lang="en-US" dirty="0" smtClean="0"/>
              <a:t> </a:t>
            </a:r>
            <a:r>
              <a:rPr lang="en-US" dirty="0" err="1" smtClean="0"/>
              <a:t>phải</a:t>
            </a:r>
            <a:r>
              <a:rPr lang="en-US" dirty="0" smtClean="0"/>
              <a:t> </a:t>
            </a:r>
            <a:r>
              <a:rPr lang="en-US" dirty="0" err="1" smtClean="0"/>
              <a:t>từ</a:t>
            </a:r>
            <a:r>
              <a:rPr lang="en-US" dirty="0" smtClean="0"/>
              <a:t> 17 </a:t>
            </a:r>
            <a:r>
              <a:rPr lang="en-US" dirty="0" err="1" smtClean="0"/>
              <a:t>tuổi</a:t>
            </a:r>
            <a:r>
              <a:rPr lang="en-US" dirty="0" smtClean="0"/>
              <a:t> </a:t>
            </a:r>
            <a:r>
              <a:rPr lang="en-US" dirty="0" err="1" smtClean="0"/>
              <a:t>trở</a:t>
            </a:r>
            <a:r>
              <a:rPr lang="en-US" dirty="0" smtClean="0"/>
              <a:t> </a:t>
            </a:r>
            <a:r>
              <a:rPr lang="en-US" dirty="0" err="1" smtClean="0"/>
              <a:t>lên</a:t>
            </a:r>
            <a:r>
              <a:rPr lang="en-US" dirty="0" smtClean="0"/>
              <a:t>)</a:t>
            </a:r>
            <a:endParaRPr lang="en-US" dirty="0"/>
          </a:p>
        </p:txBody>
      </p:sp>
    </p:spTree>
    <p:extLst>
      <p:ext uri="{BB962C8B-B14F-4D97-AF65-F5344CB8AC3E}">
        <p14:creationId xmlns="" xmlns:p14="http://schemas.microsoft.com/office/powerpoint/2010/main" val="1503291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F683A6-B63F-4C45-8BC9-910FCD052BCB}" type="slidenum">
              <a:rPr lang="en-US">
                <a:solidFill>
                  <a:schemeClr val="bg1"/>
                </a:solidFill>
                <a:latin typeface="Verdana" panose="020B0604030504040204" pitchFamily="34" charset="0"/>
              </a:rPr>
              <a:pPr eaLnBrk="1" hangingPunct="1"/>
              <a:t>30</a:t>
            </a:fld>
            <a:endParaRPr lang="en-US">
              <a:solidFill>
                <a:schemeClr val="bg1"/>
              </a:solidFill>
              <a:latin typeface="Verdana" panose="020B0604030504040204" pitchFamily="34" charset="0"/>
            </a:endParaRPr>
          </a:p>
        </p:txBody>
      </p:sp>
      <p:sp>
        <p:nvSpPr>
          <p:cNvPr id="29700" name="Content Placeholder 2"/>
          <p:cNvSpPr>
            <a:spLocks noGrp="1"/>
          </p:cNvSpPr>
          <p:nvPr>
            <p:ph sz="quarter" idx="1"/>
          </p:nvPr>
        </p:nvSpPr>
        <p:spPr>
          <a:xfrm>
            <a:off x="457200" y="1676400"/>
            <a:ext cx="8229600" cy="4953000"/>
          </a:xfrm>
        </p:spPr>
        <p:txBody>
          <a:bodyPr/>
          <a:lstStyle/>
          <a:p>
            <a:pPr marL="342900" lvl="1" indent="0" algn="just">
              <a:lnSpc>
                <a:spcPct val="150000"/>
              </a:lnSpc>
              <a:buNone/>
            </a:pPr>
            <a:r>
              <a:rPr lang="en-US" dirty="0" err="1" smtClean="0"/>
              <a:t>Trong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r>
              <a:rPr lang="en-US" dirty="0" err="1" smtClean="0"/>
              <a:t>chúng</a:t>
            </a:r>
            <a:r>
              <a:rPr lang="en-US" dirty="0" smtClean="0"/>
              <a:t> ta </a:t>
            </a:r>
            <a:r>
              <a:rPr lang="en-US" dirty="0" err="1" smtClean="0"/>
              <a:t>có</a:t>
            </a:r>
            <a:r>
              <a:rPr lang="en-US" dirty="0" smtClean="0"/>
              <a:t> </a:t>
            </a:r>
            <a:r>
              <a:rPr lang="en-US" dirty="0" err="1" smtClean="0"/>
              <a:t>thể</a:t>
            </a:r>
            <a:r>
              <a:rPr lang="en-US" dirty="0" smtClean="0"/>
              <a:t> </a:t>
            </a:r>
            <a:r>
              <a:rPr lang="en-US" dirty="0" err="1" smtClean="0"/>
              <a:t>chỉ</a:t>
            </a:r>
            <a:r>
              <a:rPr lang="en-US" dirty="0" smtClean="0"/>
              <a:t> </a:t>
            </a:r>
            <a:r>
              <a:rPr lang="en-US" dirty="0" err="1" smtClean="0"/>
              <a:t>định</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nào</a:t>
            </a:r>
            <a:r>
              <a:rPr lang="en-US" dirty="0" smtClean="0"/>
              <a:t>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solidFill>
                  <a:srgbClr val="FF0000"/>
                </a:solidFill>
              </a:rPr>
              <a:t>Nếu</a:t>
            </a:r>
            <a:r>
              <a:rPr lang="en-US" dirty="0" smtClean="0">
                <a:solidFill>
                  <a:srgbClr val="FF0000"/>
                </a:solidFill>
              </a:rPr>
              <a:t> </a:t>
            </a:r>
            <a:r>
              <a:rPr lang="en-US" dirty="0" err="1" smtClean="0">
                <a:solidFill>
                  <a:srgbClr val="FF0000"/>
                </a:solidFill>
              </a:rPr>
              <a:t>không</a:t>
            </a:r>
            <a:r>
              <a:rPr lang="en-US" dirty="0" smtClean="0">
                <a:solidFill>
                  <a:srgbClr val="FF0000"/>
                </a:solidFill>
              </a:rPr>
              <a:t> </a:t>
            </a:r>
            <a:r>
              <a:rPr lang="en-US" dirty="0" err="1" smtClean="0">
                <a:solidFill>
                  <a:srgbClr val="FF0000"/>
                </a:solidFill>
              </a:rPr>
              <a:t>chỉ</a:t>
            </a:r>
            <a:r>
              <a:rPr lang="en-US" dirty="0" smtClean="0">
                <a:solidFill>
                  <a:srgbClr val="FF0000"/>
                </a:solidFill>
              </a:rPr>
              <a:t> </a:t>
            </a:r>
            <a:r>
              <a:rPr lang="en-US" dirty="0" err="1" smtClean="0">
                <a:solidFill>
                  <a:srgbClr val="FF0000"/>
                </a:solidFill>
              </a:rPr>
              <a:t>định</a:t>
            </a:r>
            <a:r>
              <a:rPr lang="en-US" dirty="0" smtClean="0">
                <a:solidFill>
                  <a:srgbClr val="FF0000"/>
                </a:solidFill>
              </a:rPr>
              <a:t>, </a:t>
            </a:r>
            <a:r>
              <a:rPr lang="en-US" dirty="0" err="1" smtClean="0">
                <a:solidFill>
                  <a:srgbClr val="FF0000"/>
                </a:solidFill>
              </a:rPr>
              <a:t>phương</a:t>
            </a:r>
            <a:r>
              <a:rPr lang="en-US" dirty="0" smtClean="0">
                <a:solidFill>
                  <a:srgbClr val="FF0000"/>
                </a:solidFill>
              </a:rPr>
              <a:t> </a:t>
            </a:r>
            <a:r>
              <a:rPr lang="en-US" dirty="0" err="1" smtClean="0">
                <a:solidFill>
                  <a:srgbClr val="FF0000"/>
                </a:solidFill>
              </a:rPr>
              <a:t>thức</a:t>
            </a:r>
            <a:r>
              <a:rPr lang="en-US" dirty="0" smtClean="0">
                <a:solidFill>
                  <a:srgbClr val="FF0000"/>
                </a:solidFill>
              </a:rPr>
              <a:t> </a:t>
            </a:r>
            <a:r>
              <a:rPr lang="en-US" dirty="0" err="1" smtClean="0">
                <a:solidFill>
                  <a:srgbClr val="FF0000"/>
                </a:solidFill>
              </a:rPr>
              <a:t>thiết</a:t>
            </a:r>
            <a:r>
              <a:rPr lang="en-US" dirty="0" smtClean="0">
                <a:solidFill>
                  <a:srgbClr val="FF0000"/>
                </a:solidFill>
              </a:rPr>
              <a:t> </a:t>
            </a:r>
            <a:r>
              <a:rPr lang="en-US" dirty="0" err="1" smtClean="0">
                <a:solidFill>
                  <a:srgbClr val="FF0000"/>
                </a:solidFill>
              </a:rPr>
              <a:t>lập</a:t>
            </a:r>
            <a:r>
              <a:rPr lang="en-US" dirty="0" smtClean="0">
                <a:solidFill>
                  <a:srgbClr val="FF0000"/>
                </a:solidFill>
              </a:rPr>
              <a:t> </a:t>
            </a:r>
            <a:r>
              <a:rPr lang="en-US" dirty="0" err="1" smtClean="0">
                <a:solidFill>
                  <a:srgbClr val="FF0000"/>
                </a:solidFill>
              </a:rPr>
              <a:t>mặc</a:t>
            </a:r>
            <a:r>
              <a:rPr lang="en-US" dirty="0" smtClean="0">
                <a:solidFill>
                  <a:srgbClr val="FF0000"/>
                </a:solidFill>
              </a:rPr>
              <a:t> </a:t>
            </a:r>
            <a:r>
              <a:rPr lang="en-US" dirty="0" err="1" smtClean="0">
                <a:solidFill>
                  <a:srgbClr val="FF0000"/>
                </a:solidFill>
              </a:rPr>
              <a:t>định</a:t>
            </a:r>
            <a:r>
              <a:rPr lang="en-US" dirty="0" smtClean="0">
                <a:solidFill>
                  <a:srgbClr val="FF0000"/>
                </a:solidFill>
              </a:rPr>
              <a:t> </a:t>
            </a:r>
            <a:r>
              <a:rPr lang="en-US" dirty="0" err="1" smtClean="0">
                <a:solidFill>
                  <a:srgbClr val="FF0000"/>
                </a:solidFill>
              </a:rPr>
              <a:t>của</a:t>
            </a:r>
            <a:r>
              <a:rPr lang="en-US" dirty="0" smtClean="0">
                <a:solidFill>
                  <a:srgbClr val="FF0000"/>
                </a:solidFill>
              </a:rPr>
              <a:t> </a:t>
            </a:r>
            <a:r>
              <a:rPr lang="en-US" dirty="0" err="1" smtClean="0">
                <a:solidFill>
                  <a:srgbClr val="FF0000"/>
                </a:solidFill>
              </a:rPr>
              <a:t>lớp</a:t>
            </a:r>
            <a:r>
              <a:rPr lang="en-US" dirty="0" smtClean="0">
                <a:solidFill>
                  <a:srgbClr val="FF0000"/>
                </a:solidFill>
              </a:rPr>
              <a:t> </a:t>
            </a:r>
            <a:r>
              <a:rPr lang="en-US" dirty="0" err="1" smtClean="0">
                <a:solidFill>
                  <a:srgbClr val="FF0000"/>
                </a:solidFill>
              </a:rPr>
              <a:t>cơ</a:t>
            </a:r>
            <a:r>
              <a:rPr lang="en-US" dirty="0" smtClean="0">
                <a:solidFill>
                  <a:srgbClr val="FF0000"/>
                </a:solidFill>
              </a:rPr>
              <a:t> </a:t>
            </a:r>
            <a:r>
              <a:rPr lang="en-US" dirty="0" err="1" smtClean="0">
                <a:solidFill>
                  <a:srgbClr val="FF0000"/>
                </a:solidFill>
              </a:rPr>
              <a:t>sở</a:t>
            </a:r>
            <a:r>
              <a:rPr lang="en-US" dirty="0" smtClean="0">
                <a:solidFill>
                  <a:srgbClr val="FF0000"/>
                </a:solidFill>
              </a:rPr>
              <a:t> </a:t>
            </a:r>
            <a:r>
              <a:rPr lang="en-US" dirty="0" err="1" smtClean="0">
                <a:solidFill>
                  <a:srgbClr val="FF0000"/>
                </a:solidFill>
              </a:rPr>
              <a:t>sẽ</a:t>
            </a:r>
            <a:r>
              <a:rPr lang="en-US" dirty="0" smtClean="0">
                <a:solidFill>
                  <a:srgbClr val="FF0000"/>
                </a:solidFill>
              </a:rPr>
              <a:t> </a:t>
            </a:r>
            <a:r>
              <a:rPr lang="en-US" dirty="0" err="1" smtClean="0">
                <a:solidFill>
                  <a:srgbClr val="FF0000"/>
                </a:solidFill>
              </a:rPr>
              <a:t>được</a:t>
            </a:r>
            <a:r>
              <a:rPr lang="en-US" dirty="0" smtClean="0">
                <a:solidFill>
                  <a:srgbClr val="FF0000"/>
                </a:solidFill>
              </a:rPr>
              <a:t> </a:t>
            </a:r>
            <a:r>
              <a:rPr lang="en-US" dirty="0" err="1" smtClean="0">
                <a:solidFill>
                  <a:srgbClr val="FF0000"/>
                </a:solidFill>
              </a:rPr>
              <a:t>gọi</a:t>
            </a:r>
            <a:r>
              <a:rPr lang="en-US" dirty="0" smtClean="0"/>
              <a:t>.</a:t>
            </a:r>
          </a:p>
        </p:txBody>
      </p:sp>
      <p:sp>
        <p:nvSpPr>
          <p:cNvPr id="6" name="Rectangle 2"/>
          <p:cNvSpPr txBox="1">
            <a:spLocks noChangeArrowheads="1"/>
          </p:cNvSpPr>
          <p:nvPr/>
        </p:nvSpPr>
        <p:spPr>
          <a:xfrm>
            <a:off x="457200" y="0"/>
            <a:ext cx="8610600" cy="1096963"/>
          </a:xfrm>
          <a:prstGeom prst="rect">
            <a:avLst/>
          </a:prstGeom>
        </p:spPr>
        <p:txBody>
          <a:bodyPr vert="horz" lIns="91440" tIns="45720" rIns="91440" bIns="45720" rtlCol="0" anchor="ctr">
            <a:normAutofit fontScale="97500"/>
          </a:bodyPr>
          <a:lstStyle>
            <a:lvl1pPr algn="l" defTabSz="685800" rtl="0" eaLnBrk="1" latinLnBrk="0" hangingPunct="1">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fontAlgn="auto">
              <a:spcAft>
                <a:spcPts val="0"/>
              </a:spcAft>
            </a:pPr>
            <a:r>
              <a:rPr lang="en-US" smtClean="0"/>
              <a:t>Phương thức thiết lập &amp; huỷ trong kế thừa</a:t>
            </a:r>
            <a:endParaRPr lang="en-US" dirty="0" smtClean="0">
              <a:solidFill>
                <a:schemeClr val="accent1"/>
              </a:solidFill>
            </a:endParaRPr>
          </a:p>
        </p:txBody>
      </p:sp>
    </p:spTree>
    <p:extLst>
      <p:ext uri="{BB962C8B-B14F-4D97-AF65-F5344CB8AC3E}">
        <p14:creationId xmlns="" xmlns:p14="http://schemas.microsoft.com/office/powerpoint/2010/main" val="1245489914"/>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299E5E-64BF-4178-810A-190BAD1F646E}" type="slidenum">
              <a:rPr lang="en-US">
                <a:solidFill>
                  <a:schemeClr val="bg1"/>
                </a:solidFill>
                <a:latin typeface="Verdana" panose="020B0604030504040204" pitchFamily="34" charset="0"/>
              </a:rPr>
              <a:pPr eaLnBrk="1" hangingPunct="1"/>
              <a:t>31</a:t>
            </a:fld>
            <a:endParaRPr lang="en-US">
              <a:solidFill>
                <a:schemeClr val="bg1"/>
              </a:solidFill>
              <a:latin typeface="Verdana" panose="020B0604030504040204" pitchFamily="34" charset="0"/>
            </a:endParaRPr>
          </a:p>
        </p:txBody>
      </p:sp>
      <p:sp>
        <p:nvSpPr>
          <p:cNvPr id="30724" name="Rectangle 4"/>
          <p:cNvSpPr>
            <a:spLocks noChangeArrowheads="1"/>
          </p:cNvSpPr>
          <p:nvPr/>
        </p:nvSpPr>
        <p:spPr bwMode="auto">
          <a:xfrm>
            <a:off x="609600" y="1524000"/>
            <a:ext cx="7772400" cy="5181600"/>
          </a:xfrm>
          <a:prstGeom prst="rect">
            <a:avLst/>
          </a:prstGeom>
          <a:solidFill>
            <a:srgbClr val="00FFFF"/>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B : public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B(</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a:t>
            </a:r>
          </a:p>
          <a:p>
            <a:pPr eaLnBrk="1" hangingPunct="1"/>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6"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Tree>
    <p:extLst>
      <p:ext uri="{BB962C8B-B14F-4D97-AF65-F5344CB8AC3E}">
        <p14:creationId xmlns="" xmlns:p14="http://schemas.microsoft.com/office/powerpoint/2010/main" val="2476002586"/>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299E5E-64BF-4178-810A-190BAD1F646E}" type="slidenum">
              <a:rPr lang="en-US">
                <a:solidFill>
                  <a:schemeClr val="bg1"/>
                </a:solidFill>
                <a:latin typeface="Verdana" panose="020B0604030504040204" pitchFamily="34" charset="0"/>
              </a:rPr>
              <a:pPr eaLnBrk="1" hangingPunct="1"/>
              <a:t>32</a:t>
            </a:fld>
            <a:endParaRPr lang="en-US">
              <a:solidFill>
                <a:schemeClr val="bg1"/>
              </a:solidFill>
              <a:latin typeface="Verdana" panose="020B0604030504040204" pitchFamily="34" charset="0"/>
            </a:endParaRPr>
          </a:p>
        </p:txBody>
      </p:sp>
      <p:sp>
        <p:nvSpPr>
          <p:cNvPr id="30724" name="Rectangle 4"/>
          <p:cNvSpPr>
            <a:spLocks noChangeArrowheads="1"/>
          </p:cNvSpPr>
          <p:nvPr/>
        </p:nvSpPr>
        <p:spPr bwMode="auto">
          <a:xfrm>
            <a:off x="609600" y="1597025"/>
            <a:ext cx="8305800" cy="5108575"/>
          </a:xfrm>
          <a:prstGeom prst="rect">
            <a:avLst/>
          </a:prstGeom>
          <a:solidFill>
            <a:srgbClr val="00FFFF"/>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200" dirty="0">
                <a:latin typeface="Times New Roman" panose="02020603050405020304" pitchFamily="18" charset="0"/>
                <a:cs typeface="Times New Roman" panose="02020603050405020304" pitchFamily="18" charset="0"/>
              </a:rPr>
              <a:t>class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B : public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B(</a:t>
            </a:r>
            <a:r>
              <a:rPr lang="en-US" sz="3200" dirty="0" err="1">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 : base(</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a:t>
            </a:r>
            <a:r>
              <a:rPr lang="en-US" sz="3200" dirty="0" err="1" smtClean="0">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6"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Tree>
    <p:extLst>
      <p:ext uri="{BB962C8B-B14F-4D97-AF65-F5344CB8AC3E}">
        <p14:creationId xmlns="" xmlns:p14="http://schemas.microsoft.com/office/powerpoint/2010/main" val="202208740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a:xfrm>
            <a:off x="628650" y="1607185"/>
            <a:ext cx="7886700" cy="5098415"/>
          </a:xfrm>
        </p:spPr>
        <p:txBody>
          <a:bodyPr>
            <a:noAutofit/>
          </a:bodyPr>
          <a:lstStyle/>
          <a:p>
            <a:pPr marL="0" indent="0" algn="just">
              <a:buNone/>
              <a:defRPr/>
            </a:pPr>
            <a:r>
              <a:rPr lang="x-none" sz="2000" dirty="0">
                <a:latin typeface="VNI-Times" pitchFamily="2" charset="0"/>
              </a:rPr>
              <a:t>Thieát keá chöông trình quaûn lyù caùc </a:t>
            </a:r>
            <a:r>
              <a:rPr lang="x-none" sz="2000" dirty="0" smtClean="0">
                <a:latin typeface="VNI-Times" pitchFamily="2" charset="0"/>
              </a:rPr>
              <a:t>ñoái </a:t>
            </a:r>
            <a:r>
              <a:rPr lang="x-none" sz="2000" dirty="0">
                <a:latin typeface="VNI-Times" pitchFamily="2" charset="0"/>
              </a:rPr>
              <a:t>töôïng sau trong moät Vieän khoa hoïc: nhaø khoa hoïc, nhaø quaûn lyù vaø </a:t>
            </a:r>
            <a:r>
              <a:rPr lang="en-US" sz="2000" dirty="0" smtClean="0">
                <a:latin typeface="VNI-Times" pitchFamily="2" charset="0"/>
              </a:rPr>
              <a:t>NV</a:t>
            </a:r>
            <a:r>
              <a:rPr lang="x-none" sz="2000" dirty="0" smtClean="0">
                <a:latin typeface="VNI-Times" pitchFamily="2" charset="0"/>
              </a:rPr>
              <a:t> </a:t>
            </a:r>
            <a:r>
              <a:rPr lang="x-none" sz="2000" dirty="0">
                <a:latin typeface="VNI-Times" pitchFamily="2" charset="0"/>
              </a:rPr>
              <a:t>phoøng thí nghieäm. </a:t>
            </a:r>
            <a:r>
              <a:rPr lang="x-none" sz="2000" dirty="0" smtClean="0">
                <a:latin typeface="VNI-Times" pitchFamily="2" charset="0"/>
              </a:rPr>
              <a:t>Caùc </a:t>
            </a:r>
            <a:r>
              <a:rPr lang="x-none" sz="2000" dirty="0">
                <a:latin typeface="VNI-Times" pitchFamily="2" charset="0"/>
              </a:rPr>
              <a:t>thaønh phaàn döõ lieäu cuûa caùc ñoái töôïng treân:</a:t>
            </a:r>
            <a:endParaRPr lang="en-US" sz="2000" dirty="0">
              <a:latin typeface="VNI-Times" pitchFamily="2" charset="0"/>
            </a:endParaRPr>
          </a:p>
          <a:p>
            <a:pPr>
              <a:buFontTx/>
              <a:buChar char="-"/>
              <a:defRPr/>
            </a:pPr>
            <a:r>
              <a:rPr lang="x-none" sz="2000" dirty="0" smtClean="0">
                <a:latin typeface="VNI-Times" pitchFamily="2" charset="0"/>
              </a:rPr>
              <a:t>Nhaø </a:t>
            </a:r>
            <a:r>
              <a:rPr lang="x-none" sz="2000" dirty="0">
                <a:latin typeface="VNI-Times" pitchFamily="2" charset="0"/>
              </a:rPr>
              <a:t>khoa </a:t>
            </a:r>
            <a:r>
              <a:rPr lang="x-none" sz="2000" dirty="0" smtClean="0">
                <a:latin typeface="VNI-Times" pitchFamily="2" charset="0"/>
              </a:rPr>
              <a:t>hoïc: </a:t>
            </a:r>
            <a:r>
              <a:rPr lang="x-none" sz="2000" dirty="0">
                <a:latin typeface="VNI-Times" pitchFamily="2" charset="0"/>
              </a:rPr>
              <a:t>hoï teân, naêm sinh, baèng caáp, chöùc vuï, soá baøi baùo ñaõ coâng boá, soá ngaøy coâng trong thaùng,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Nhaø </a:t>
            </a:r>
            <a:r>
              <a:rPr lang="x-none" sz="2000" dirty="0">
                <a:latin typeface="VNI-Times" pitchFamily="2" charset="0"/>
              </a:rPr>
              <a:t>quaûn </a:t>
            </a:r>
            <a:r>
              <a:rPr lang="x-none" sz="2000" dirty="0" smtClean="0">
                <a:latin typeface="VNI-Times" pitchFamily="2" charset="0"/>
              </a:rPr>
              <a:t>lyù </a:t>
            </a:r>
            <a:r>
              <a:rPr lang="x-none" sz="2000" dirty="0">
                <a:latin typeface="VNI-Times" pitchFamily="2" charset="0"/>
              </a:rPr>
              <a:t>hoï teân, naêm sinh, baèng caáp, chöùc vuï, soá ngaøy coâng trong thaùng,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N</a:t>
            </a:r>
            <a:r>
              <a:rPr lang="en-US" sz="2000" dirty="0" smtClean="0">
                <a:latin typeface="VNI-Times" pitchFamily="2" charset="0"/>
              </a:rPr>
              <a:t>V </a:t>
            </a:r>
            <a:r>
              <a:rPr lang="x-none" sz="2000" dirty="0" smtClean="0">
                <a:latin typeface="VNI-Times" pitchFamily="2" charset="0"/>
              </a:rPr>
              <a:t>phoøng </a:t>
            </a:r>
            <a:r>
              <a:rPr lang="x-none" sz="2000" dirty="0">
                <a:latin typeface="VNI-Times" pitchFamily="2" charset="0"/>
              </a:rPr>
              <a:t>thí nghieäm: hoï teân, naêm sinh, baèng caáp, löông trong thaùng.</a:t>
            </a:r>
            <a:endParaRPr lang="en-US" sz="2000" dirty="0">
              <a:latin typeface="VNI-Times" pitchFamily="2" charset="0"/>
            </a:endParaRPr>
          </a:p>
          <a:p>
            <a:pPr marL="274320" indent="-274320">
              <a:buNone/>
              <a:defRPr/>
            </a:pPr>
            <a:r>
              <a:rPr lang="en-US" sz="2000" dirty="0" smtClean="0">
                <a:latin typeface="VNI-Times" pitchFamily="2" charset="0"/>
              </a:rPr>
              <a:t>T</a:t>
            </a:r>
            <a:r>
              <a:rPr lang="x-none" sz="2000" dirty="0">
                <a:latin typeface="VNI-Times" pitchFamily="2" charset="0"/>
              </a:rPr>
              <a:t>höïc hieän caùc yeâu caàu sau</a:t>
            </a:r>
            <a:r>
              <a:rPr lang="x-none" sz="2000" dirty="0" smtClean="0">
                <a:latin typeface="VNI-Times" pitchFamily="2" charset="0"/>
              </a:rPr>
              <a:t>:</a:t>
            </a:r>
            <a:endParaRPr lang="en-US" sz="2000" dirty="0" smtClean="0">
              <a:latin typeface="VNI-Times" pitchFamily="2" charset="0"/>
            </a:endParaRPr>
          </a:p>
          <a:p>
            <a:pPr>
              <a:buFontTx/>
              <a:buChar char="-"/>
              <a:defRPr/>
            </a:pPr>
            <a:r>
              <a:rPr lang="x-none" sz="2000" dirty="0" smtClean="0">
                <a:latin typeface="VNI-Times" pitchFamily="2" charset="0"/>
              </a:rPr>
              <a:t>Caùc </a:t>
            </a:r>
            <a:r>
              <a:rPr lang="x-none" sz="2000" dirty="0">
                <a:latin typeface="VNI-Times" pitchFamily="2" charset="0"/>
              </a:rPr>
              <a:t>phöông thöùc thieát laäp ñeå nhaäp lieäu, bieát raèng nhaân vieân phoøng thí nghieäm laõnh löông khoaùn, coøn löông cuûa nhaø khoa hoïc vaø nhaø quaûn lyù baèng soá ngaøy coâng trong thaùng *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Xuaát </a:t>
            </a:r>
            <a:r>
              <a:rPr lang="x-none" sz="2000" dirty="0">
                <a:latin typeface="VNI-Times" pitchFamily="2" charset="0"/>
              </a:rPr>
              <a:t>döõ lieäu ra maøn </a:t>
            </a:r>
            <a:r>
              <a:rPr lang="x-none" sz="2000" dirty="0" smtClean="0">
                <a:latin typeface="VNI-Times" pitchFamily="2" charset="0"/>
              </a:rPr>
              <a:t>hình</a:t>
            </a:r>
            <a:endParaRPr lang="en-US" sz="2000" dirty="0" smtClean="0">
              <a:latin typeface="VNI-Times" pitchFamily="2" charset="0"/>
            </a:endParaRPr>
          </a:p>
          <a:p>
            <a:pPr>
              <a:buFontTx/>
              <a:buChar char="-"/>
              <a:defRPr/>
            </a:pPr>
            <a:r>
              <a:rPr lang="en-US" sz="2000" dirty="0" smtClean="0">
                <a:latin typeface="VNI-Times" pitchFamily="2" charset="0"/>
              </a:rPr>
              <a:t>In </a:t>
            </a:r>
            <a:r>
              <a:rPr lang="en-US" sz="2000" dirty="0" err="1">
                <a:latin typeface="VNI-Times" pitchFamily="2" charset="0"/>
              </a:rPr>
              <a:t>toång</a:t>
            </a:r>
            <a:r>
              <a:rPr lang="en-US" sz="2000" dirty="0">
                <a:latin typeface="VNI-Times" pitchFamily="2" charset="0"/>
              </a:rPr>
              <a:t> </a:t>
            </a:r>
            <a:r>
              <a:rPr lang="en-US" sz="2000" dirty="0" err="1">
                <a:latin typeface="VNI-Times" pitchFamily="2" charset="0"/>
              </a:rPr>
              <a:t>löông</a:t>
            </a:r>
            <a:r>
              <a:rPr lang="en-US" sz="2000" dirty="0">
                <a:latin typeface="VNI-Times" pitchFamily="2" charset="0"/>
              </a:rPr>
              <a:t> </a:t>
            </a:r>
            <a:r>
              <a:rPr lang="en-US" sz="2000" dirty="0" err="1">
                <a:latin typeface="VNI-Times" pitchFamily="2" charset="0"/>
              </a:rPr>
              <a:t>ñaõ</a:t>
            </a:r>
            <a:r>
              <a:rPr lang="en-US" sz="2000" dirty="0">
                <a:latin typeface="VNI-Times" pitchFamily="2" charset="0"/>
              </a:rPr>
              <a:t> chi </a:t>
            </a:r>
            <a:r>
              <a:rPr lang="en-US" sz="2000" dirty="0" err="1">
                <a:latin typeface="VNI-Times" pitchFamily="2" charset="0"/>
              </a:rPr>
              <a:t>traû</a:t>
            </a:r>
            <a:r>
              <a:rPr lang="en-US" sz="2000" dirty="0">
                <a:latin typeface="VNI-Times" pitchFamily="2" charset="0"/>
              </a:rPr>
              <a:t> </a:t>
            </a:r>
            <a:r>
              <a:rPr lang="en-US" sz="2000" dirty="0" err="1">
                <a:latin typeface="VNI-Times" pitchFamily="2" charset="0"/>
              </a:rPr>
              <a:t>cho</a:t>
            </a:r>
            <a:r>
              <a:rPr lang="en-US" sz="2000" dirty="0">
                <a:latin typeface="VNI-Times" pitchFamily="2" charset="0"/>
              </a:rPr>
              <a:t> </a:t>
            </a:r>
            <a:r>
              <a:rPr lang="en-US" sz="2000" dirty="0" err="1">
                <a:latin typeface="VNI-Times" pitchFamily="2" charset="0"/>
              </a:rPr>
              <a:t>töøng</a:t>
            </a:r>
            <a:r>
              <a:rPr lang="en-US" sz="2000" dirty="0">
                <a:latin typeface="VNI-Times" pitchFamily="2" charset="0"/>
              </a:rPr>
              <a:t> </a:t>
            </a:r>
            <a:r>
              <a:rPr lang="en-US" sz="2000" dirty="0" err="1">
                <a:latin typeface="VNI-Times" pitchFamily="2" charset="0"/>
              </a:rPr>
              <a:t>loaïi</a:t>
            </a:r>
            <a:r>
              <a:rPr lang="en-US" sz="2000" dirty="0">
                <a:latin typeface="VNI-Times" pitchFamily="2" charset="0"/>
              </a:rPr>
              <a:t> </a:t>
            </a:r>
            <a:r>
              <a:rPr lang="en-US" sz="2000" dirty="0" err="1">
                <a:latin typeface="VNI-Times" pitchFamily="2" charset="0"/>
              </a:rPr>
              <a:t>ñoái</a:t>
            </a:r>
            <a:r>
              <a:rPr lang="en-US" sz="2000" dirty="0">
                <a:latin typeface="VNI-Times" pitchFamily="2" charset="0"/>
              </a:rPr>
              <a:t> </a:t>
            </a:r>
            <a:r>
              <a:rPr lang="en-US" sz="2000" dirty="0" err="1">
                <a:latin typeface="VNI-Times" pitchFamily="2" charset="0"/>
              </a:rPr>
              <a:t>töôïng</a:t>
            </a:r>
            <a:r>
              <a:rPr lang="en-US" sz="2000" dirty="0" smtClean="0">
                <a:latin typeface="VNI-Times" pitchFamily="2" charset="0"/>
              </a:rPr>
              <a:t>.</a:t>
            </a:r>
          </a:p>
        </p:txBody>
      </p:sp>
    </p:spTree>
    <p:extLst>
      <p:ext uri="{BB962C8B-B14F-4D97-AF65-F5344CB8AC3E}">
        <p14:creationId xmlns="" xmlns:p14="http://schemas.microsoft.com/office/powerpoint/2010/main" val="901483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990600"/>
          </a:xfrm>
        </p:spPr>
        <p:txBody>
          <a:bodyPr/>
          <a:lstStyle/>
          <a:p>
            <a:pPr eaLnBrk="1" hangingPunct="1"/>
            <a:r>
              <a:rPr lang="en-US" dirty="0" smtClean="0"/>
              <a:t>FAQs</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F5705E-6B02-4655-89B4-444D56CDD2E3}" type="slidenum">
              <a:rPr lang="en-US">
                <a:solidFill>
                  <a:schemeClr val="bg1"/>
                </a:solidFill>
                <a:latin typeface="Verdana" panose="020B0604030504040204" pitchFamily="34" charset="0"/>
              </a:rPr>
              <a:pPr eaLnBrk="1" hangingPunct="1"/>
              <a:t>34</a:t>
            </a:fld>
            <a:endParaRPr lang="en-US">
              <a:solidFill>
                <a:schemeClr val="bg1"/>
              </a:solidFill>
              <a:latin typeface="Verdana" panose="020B0604030504040204" pitchFamily="34" charset="0"/>
            </a:endParaRPr>
          </a:p>
        </p:txBody>
      </p:sp>
      <p:pic>
        <p:nvPicPr>
          <p:cNvPr id="15365" name="Picture 15" descr="C:\Users\Minh Thanh\Desktop\faq.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7400" y="1676400"/>
            <a:ext cx="4749800" cy="4076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1" dirty="0" smtClean="0"/>
              <a:t>Cách </a:t>
            </a:r>
            <a:r>
              <a:rPr lang="vi-VN" b="1" dirty="0"/>
              <a:t>1:</a:t>
            </a:r>
            <a:r>
              <a:rPr lang="vi-VN" b="0" dirty="0"/>
              <a:t> Sửa lại lớp </a:t>
            </a:r>
            <a:r>
              <a:rPr lang="en-US" b="0" dirty="0" err="1" smtClean="0"/>
              <a:t>CDate</a:t>
            </a:r>
            <a:r>
              <a:rPr lang="en-US" b="0" dirty="0" smtClean="0"/>
              <a:t> </a:t>
            </a:r>
            <a:r>
              <a:rPr lang="vi-VN" b="0" dirty="0" smtClean="0"/>
              <a:t>cho </a:t>
            </a:r>
            <a:r>
              <a:rPr lang="vi-VN" b="0" dirty="0"/>
              <a:t>phù hợp với các yêu cầu của lớp </a:t>
            </a:r>
            <a:r>
              <a:rPr lang="en-US" b="0" dirty="0" err="1" smtClean="0"/>
              <a:t>CDate</a:t>
            </a:r>
            <a:r>
              <a:rPr lang="en-US" b="0" dirty="0" smtClean="0"/>
              <a:t> t</a:t>
            </a:r>
            <a:r>
              <a:rPr lang="vi-VN" b="0" dirty="0" smtClean="0"/>
              <a:t>rong </a:t>
            </a:r>
            <a:r>
              <a:rPr lang="vi-VN" b="0" dirty="0"/>
              <a:t>ứng dụng trên </a:t>
            </a:r>
            <a:r>
              <a:rPr lang="vi-VN" b="0" dirty="0">
                <a:sym typeface="Wingdings"/>
              </a:rPr>
              <a:t></a:t>
            </a:r>
            <a:r>
              <a:rPr lang="vi-VN" b="0" dirty="0"/>
              <a:t> Sửa lại hàm kiểm tra </a:t>
            </a:r>
            <a:r>
              <a:rPr lang="vi-VN" b="0" dirty="0" smtClean="0">
                <a:sym typeface="Wingdings"/>
              </a:rPr>
              <a:t></a:t>
            </a:r>
            <a:r>
              <a:rPr lang="vi-VN" b="0" dirty="0" smtClean="0"/>
              <a:t> </a:t>
            </a:r>
            <a:r>
              <a:rPr lang="vi-VN" b="0" dirty="0"/>
              <a:t>Ảnh hưởng đến các chương trình khác có sử dụng lớp </a:t>
            </a:r>
            <a:r>
              <a:rPr lang="en-US" b="0" dirty="0" err="1" smtClean="0"/>
              <a:t>CDate</a:t>
            </a:r>
            <a:r>
              <a:rPr lang="en-US" b="0" dirty="0" smtClean="0"/>
              <a:t> </a:t>
            </a:r>
            <a:r>
              <a:rPr lang="vi-VN" b="0" dirty="0" smtClean="0"/>
              <a:t>ở </a:t>
            </a:r>
            <a:r>
              <a:rPr lang="vi-VN" b="0" dirty="0"/>
              <a:t>dạng tổng quát</a:t>
            </a:r>
            <a:r>
              <a:rPr lang="vi-VN" b="0" dirty="0" smtClean="0"/>
              <a:t>.</a:t>
            </a:r>
            <a:endParaRPr lang="en-US"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712454-0DA2-41EB-BE8E-26DC6B5AC42C}" type="slidenum">
              <a:rPr lang="en-US">
                <a:solidFill>
                  <a:schemeClr val="bg1"/>
                </a:solidFill>
                <a:latin typeface="Verdana" panose="020B0604030504040204" pitchFamily="34" charset="0"/>
              </a:rPr>
              <a:pPr eaLnBrk="1" hangingPunct="1"/>
              <a:t>4</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26007555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1" dirty="0" smtClean="0"/>
              <a:t>Cách </a:t>
            </a:r>
            <a:r>
              <a:rPr lang="vi-VN" b="1" dirty="0"/>
              <a:t>2:</a:t>
            </a:r>
            <a:r>
              <a:rPr lang="vi-VN" b="0" dirty="0"/>
              <a:t> Xây dựng lớp </a:t>
            </a:r>
            <a:r>
              <a:rPr lang="en-US" b="0" dirty="0" err="1" smtClean="0"/>
              <a:t>CDate</a:t>
            </a:r>
            <a:r>
              <a:rPr lang="en-US" b="0" dirty="0" smtClean="0"/>
              <a:t> </a:t>
            </a:r>
            <a:r>
              <a:rPr lang="en-US" b="0" dirty="0" err="1" smtClean="0"/>
              <a:t>mới</a:t>
            </a:r>
            <a:r>
              <a:rPr lang="en-US" b="0" dirty="0" smtClean="0"/>
              <a:t> đ</a:t>
            </a:r>
            <a:r>
              <a:rPr lang="vi-VN" b="0" dirty="0" smtClean="0"/>
              <a:t>ộc </a:t>
            </a:r>
            <a:r>
              <a:rPr lang="vi-VN" b="0" dirty="0"/>
              <a:t>lập với lớp </a:t>
            </a:r>
            <a:r>
              <a:rPr lang="en-US" b="0" dirty="0" err="1" smtClean="0"/>
              <a:t>CDate</a:t>
            </a:r>
            <a:r>
              <a:rPr lang="en-US" b="0" dirty="0" smtClean="0"/>
              <a:t> </a:t>
            </a:r>
            <a:r>
              <a:rPr lang="vi-VN" b="0" dirty="0" smtClean="0">
                <a:sym typeface="Wingdings"/>
              </a:rPr>
              <a:t></a:t>
            </a:r>
            <a:r>
              <a:rPr lang="vi-VN" b="0" dirty="0" smtClean="0"/>
              <a:t> </a:t>
            </a:r>
            <a:r>
              <a:rPr lang="vi-VN" b="0" dirty="0"/>
              <a:t>Tốn nhiều công sức.</a:t>
            </a:r>
            <a:endParaRPr lang="en-US" b="0" dirty="0"/>
          </a:p>
          <a:p>
            <a:pPr marL="0" indent="0" algn="just">
              <a:lnSpc>
                <a:spcPct val="150000"/>
              </a:lnSpc>
              <a:buNone/>
              <a:defRPr/>
            </a:pPr>
            <a:r>
              <a:rPr lang="vi-VN" b="1" dirty="0"/>
              <a:t>Cách 3:</a:t>
            </a:r>
            <a:r>
              <a:rPr lang="vi-VN" b="0" dirty="0"/>
              <a:t> Sao chép lớp </a:t>
            </a:r>
            <a:r>
              <a:rPr lang="en-US" dirty="0" err="1"/>
              <a:t>CDate</a:t>
            </a:r>
            <a:r>
              <a:rPr lang="vi-VN" b="0" dirty="0" smtClean="0"/>
              <a:t> </a:t>
            </a:r>
            <a:r>
              <a:rPr lang="vi-VN" b="0" dirty="0"/>
              <a:t>để tạo lớp </a:t>
            </a:r>
            <a:r>
              <a:rPr lang="en-US" dirty="0" err="1"/>
              <a:t>CDate</a:t>
            </a:r>
            <a:r>
              <a:rPr lang="en-US" dirty="0"/>
              <a:t> </a:t>
            </a:r>
            <a:r>
              <a:rPr lang="en-US" dirty="0" err="1" smtClean="0"/>
              <a:t>mới</a:t>
            </a:r>
            <a:r>
              <a:rPr lang="en-US" dirty="0" smtClean="0"/>
              <a:t> </a:t>
            </a:r>
            <a:r>
              <a:rPr lang="vi-VN" b="0" dirty="0" smtClean="0"/>
              <a:t>và </a:t>
            </a:r>
            <a:r>
              <a:rPr lang="vi-VN" b="0" dirty="0"/>
              <a:t>sau đó sửa lại </a:t>
            </a:r>
            <a:r>
              <a:rPr lang="vi-VN" b="0" dirty="0" smtClean="0"/>
              <a:t>theo </a:t>
            </a:r>
            <a:r>
              <a:rPr lang="vi-VN" b="0" dirty="0"/>
              <a:t>yêu cầu của chương trình </a:t>
            </a:r>
            <a:r>
              <a:rPr lang="vi-VN" b="0" dirty="0" smtClean="0">
                <a:sym typeface="Wingdings"/>
              </a:rPr>
              <a:t></a:t>
            </a:r>
            <a:r>
              <a:rPr lang="vi-VN" b="0" dirty="0" smtClean="0"/>
              <a:t> </a:t>
            </a:r>
            <a:r>
              <a:rPr lang="vi-VN" b="0" dirty="0"/>
              <a:t>Khó khăn do thực hiện thủ công khi mở rộng, cập nhật, </a:t>
            </a:r>
            <a:r>
              <a:rPr lang="vi-VN" b="0" dirty="0" smtClean="0"/>
              <a:t>...</a:t>
            </a:r>
            <a:endParaRPr lang="en-US"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712454-0DA2-41EB-BE8E-26DC6B5AC42C}" type="slidenum">
              <a:rPr lang="en-US">
                <a:solidFill>
                  <a:schemeClr val="bg1"/>
                </a:solidFill>
                <a:latin typeface="Verdana" panose="020B0604030504040204" pitchFamily="34" charset="0"/>
              </a:rPr>
              <a:pPr eaLnBrk="1" hangingPunct="1"/>
              <a:t>5</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2821511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Đặt</a:t>
            </a:r>
            <a:r>
              <a:rPr lang="en-US" dirty="0" smtClean="0"/>
              <a:t> </a:t>
            </a:r>
            <a:r>
              <a:rPr lang="en-US" dirty="0" err="1" smtClean="0"/>
              <a:t>vấn</a:t>
            </a:r>
            <a:r>
              <a:rPr lang="en-US" dirty="0" smtClean="0"/>
              <a:t> </a:t>
            </a:r>
            <a:r>
              <a:rPr lang="en-US" dirty="0" err="1" smtClean="0"/>
              <a:t>đề</a:t>
            </a:r>
            <a:endParaRPr lang="en-US" dirty="0"/>
          </a:p>
        </p:txBody>
      </p:sp>
      <p:sp>
        <p:nvSpPr>
          <p:cNvPr id="3" name="Content Placeholder 2"/>
          <p:cNvSpPr>
            <a:spLocks noGrp="1"/>
          </p:cNvSpPr>
          <p:nvPr>
            <p:ph idx="1"/>
          </p:nvPr>
        </p:nvSpPr>
        <p:spPr/>
        <p:txBody>
          <a:bodyPr/>
          <a:lstStyle/>
          <a:p>
            <a:pPr marL="0" indent="0" algn="just">
              <a:lnSpc>
                <a:spcPct val="150000"/>
              </a:lnSpc>
              <a:buNone/>
            </a:pPr>
            <a:r>
              <a:rPr lang="vi-VN" dirty="0">
                <a:sym typeface="Wingdings"/>
              </a:rPr>
              <a:t></a:t>
            </a:r>
            <a:r>
              <a:rPr lang="vi-VN" dirty="0"/>
              <a:t> Cần có cơ chế cho phép khai báo lớp </a:t>
            </a:r>
            <a:r>
              <a:rPr lang="en-US" dirty="0" err="1"/>
              <a:t>CDate</a:t>
            </a:r>
            <a:r>
              <a:rPr lang="en-US" dirty="0"/>
              <a:t> </a:t>
            </a:r>
            <a:r>
              <a:rPr lang="en-US" dirty="0" err="1"/>
              <a:t>mới</a:t>
            </a:r>
            <a:r>
              <a:rPr lang="en-US" dirty="0"/>
              <a:t> </a:t>
            </a:r>
            <a:r>
              <a:rPr lang="vi-VN" dirty="0"/>
              <a:t>là lớp </a:t>
            </a:r>
            <a:r>
              <a:rPr lang="en-US" dirty="0" err="1"/>
              <a:t>CDate</a:t>
            </a:r>
            <a:r>
              <a:rPr lang="vi-VN" dirty="0"/>
              <a:t> </a:t>
            </a:r>
            <a:r>
              <a:rPr lang="en-US" dirty="0" err="1"/>
              <a:t>cũ</a:t>
            </a:r>
            <a:r>
              <a:rPr lang="en-US" dirty="0"/>
              <a:t> </a:t>
            </a:r>
            <a:r>
              <a:rPr lang="vi-VN" dirty="0"/>
              <a:t>với 1 số các sửa đổi bổ sung.</a:t>
            </a:r>
            <a:endParaRPr lang="en-US" dirty="0"/>
          </a:p>
          <a:p>
            <a:pPr>
              <a:lnSpc>
                <a:spcPct val="150000"/>
              </a:lnSpc>
            </a:pPr>
            <a:endParaRPr lang="en-US" dirty="0"/>
          </a:p>
        </p:txBody>
      </p:sp>
    </p:spTree>
    <p:extLst>
      <p:ext uri="{BB962C8B-B14F-4D97-AF65-F5344CB8AC3E}">
        <p14:creationId xmlns="" xmlns:p14="http://schemas.microsoft.com/office/powerpoint/2010/main" val="3089777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err="1" smtClean="0"/>
              <a:t>Đặt</a:t>
            </a:r>
            <a:r>
              <a:rPr lang="en-US" dirty="0" smtClean="0"/>
              <a:t> </a:t>
            </a:r>
            <a:r>
              <a:rPr lang="en-US" dirty="0" err="1" smtClean="0"/>
              <a:t>vấn</a:t>
            </a:r>
            <a:r>
              <a:rPr lang="en-US" dirty="0" smtClean="0"/>
              <a:t> </a:t>
            </a:r>
            <a:r>
              <a:rPr lang="en-US" dirty="0" err="1" smtClean="0"/>
              <a:t>đề</a:t>
            </a:r>
            <a:endParaRPr lang="en-US" dirty="0"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0" indent="0" algn="just" eaLnBrk="1" fontAlgn="auto" hangingPunct="1">
              <a:lnSpc>
                <a:spcPct val="150000"/>
              </a:lnSpc>
              <a:spcAft>
                <a:spcPts val="0"/>
              </a:spcAft>
              <a:buFont typeface="Wingdings" panose="05000000000000000000" pitchFamily="2" charset="2"/>
              <a:buNone/>
              <a:defRPr/>
            </a:pPr>
            <a:r>
              <a:rPr lang="en-US" b="0" dirty="0" err="1" smtClean="0"/>
              <a:t>Tương</a:t>
            </a:r>
            <a:r>
              <a:rPr lang="en-US" b="0" dirty="0" smtClean="0"/>
              <a:t> </a:t>
            </a:r>
            <a:r>
              <a:rPr lang="en-US" b="0" dirty="0" err="1" smtClean="0"/>
              <a:t>tự</a:t>
            </a:r>
            <a:r>
              <a:rPr lang="en-US" b="0" dirty="0" smtClean="0"/>
              <a:t> </a:t>
            </a:r>
            <a:r>
              <a:rPr lang="en-US" b="0" dirty="0" err="1" smtClean="0"/>
              <a:t>cho</a:t>
            </a:r>
            <a:r>
              <a:rPr lang="en-US" b="0" dirty="0" smtClean="0"/>
              <a:t> </a:t>
            </a:r>
            <a:r>
              <a:rPr lang="en-US" b="0" dirty="0" err="1" smtClean="0"/>
              <a:t>chươn</a:t>
            </a:r>
            <a:r>
              <a:rPr lang="vi-VN" b="0" dirty="0" smtClean="0"/>
              <a:t>g </a:t>
            </a:r>
            <a:r>
              <a:rPr lang="vi-VN" b="0" dirty="0"/>
              <a:t>trình đánh </a:t>
            </a:r>
            <a:r>
              <a:rPr lang="en-US" b="0" dirty="0" err="1" smtClean="0"/>
              <a:t>caro</a:t>
            </a:r>
            <a:r>
              <a:rPr lang="en-US" b="0" dirty="0" smtClean="0"/>
              <a:t>, </a:t>
            </a:r>
            <a:r>
              <a:rPr lang="vi-VN" b="0" dirty="0" smtClean="0"/>
              <a:t>cờ </a:t>
            </a:r>
            <a:r>
              <a:rPr lang="vi-VN" b="0" dirty="0"/>
              <a:t>tướng trên máy </a:t>
            </a:r>
            <a:r>
              <a:rPr lang="vi-VN" b="0" dirty="0" smtClean="0"/>
              <a:t>tính</a:t>
            </a:r>
            <a:r>
              <a:rPr lang="en-US" b="0" dirty="0" smtClean="0"/>
              <a:t>. M</a:t>
            </a:r>
            <a:r>
              <a:rPr lang="vi-VN" b="0" dirty="0" smtClean="0"/>
              <a:t>ỗi </a:t>
            </a:r>
            <a:r>
              <a:rPr lang="vi-VN" b="0" dirty="0"/>
              <a:t>quân cờ được xem như 1 điểm </a:t>
            </a:r>
            <a:r>
              <a:rPr lang="en-US" b="0" dirty="0" err="1" smtClean="0"/>
              <a:t>ký</a:t>
            </a:r>
            <a:r>
              <a:rPr lang="en-US" b="0" dirty="0" smtClean="0"/>
              <a:t> </a:t>
            </a:r>
            <a:r>
              <a:rPr lang="en-US" b="0" dirty="0" err="1" smtClean="0"/>
              <a:t>tự</a:t>
            </a:r>
            <a:r>
              <a:rPr lang="en-US" b="0" dirty="0" smtClean="0"/>
              <a:t> (</a:t>
            </a:r>
            <a:r>
              <a:rPr lang="en-US" b="0" dirty="0" err="1" smtClean="0"/>
              <a:t>CDiemKT</a:t>
            </a:r>
            <a:r>
              <a:rPr lang="en-US" b="0" dirty="0" smtClean="0"/>
              <a:t>) </a:t>
            </a:r>
            <a:r>
              <a:rPr lang="vi-VN" b="0" dirty="0" smtClean="0"/>
              <a:t>nhưng </a:t>
            </a:r>
            <a:r>
              <a:rPr lang="vi-VN" b="0" dirty="0"/>
              <a:t>mỗi quân cờ có những đặc điểm khác </a:t>
            </a:r>
            <a:r>
              <a:rPr lang="vi-VN" b="0" dirty="0" smtClean="0"/>
              <a:t>nhau</a:t>
            </a:r>
            <a:r>
              <a:rPr lang="en-US" b="0" dirty="0" smtClean="0"/>
              <a:t>. Do</a:t>
            </a:r>
            <a:r>
              <a:rPr lang="vi-VN" b="0" dirty="0" smtClean="0"/>
              <a:t> </a:t>
            </a:r>
            <a:r>
              <a:rPr lang="vi-VN" b="0" dirty="0"/>
              <a:t>vậy </a:t>
            </a:r>
            <a:r>
              <a:rPr lang="en-US" b="0" dirty="0" err="1" smtClean="0"/>
              <a:t>cần</a:t>
            </a:r>
            <a:r>
              <a:rPr lang="en-US" b="0" dirty="0" smtClean="0"/>
              <a:t> </a:t>
            </a:r>
            <a:r>
              <a:rPr lang="en-US" b="0" dirty="0" err="1" smtClean="0"/>
              <a:t>sử</a:t>
            </a:r>
            <a:r>
              <a:rPr lang="en-US" b="0" dirty="0" smtClean="0"/>
              <a:t> </a:t>
            </a:r>
            <a:r>
              <a:rPr lang="en-US" b="0" dirty="0" err="1" smtClean="0"/>
              <a:t>dụng</a:t>
            </a:r>
            <a:r>
              <a:rPr lang="en-US" b="0" dirty="0" smtClean="0"/>
              <a:t> </a:t>
            </a:r>
            <a:r>
              <a:rPr lang="vi-VN" b="0" dirty="0" smtClean="0"/>
              <a:t>lớp </a:t>
            </a:r>
            <a:r>
              <a:rPr lang="en-US" b="0" dirty="0" err="1" smtClean="0"/>
              <a:t>CDiemKT</a:t>
            </a:r>
            <a:r>
              <a:rPr lang="vi-VN" b="0" dirty="0" smtClean="0"/>
              <a:t> bổ </a:t>
            </a:r>
            <a:r>
              <a:rPr lang="vi-VN" b="0" dirty="0"/>
              <a:t>sung và sửa đổi một số phần chứ không phải tốn công sức để xây dựng lại từ đầu</a:t>
            </a:r>
            <a:r>
              <a:rPr lang="vi-VN" b="0" dirty="0" smtClean="0"/>
              <a:t>.</a:t>
            </a:r>
            <a:endParaRPr lang="vi-VN"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DD57F3-3A51-4A92-82C4-F5726D38B05C}" type="slidenum">
              <a:rPr lang="en-US">
                <a:solidFill>
                  <a:schemeClr val="bg1"/>
                </a:solidFill>
                <a:latin typeface="Verdana" panose="020B0604030504040204" pitchFamily="34" charset="0"/>
              </a:rPr>
              <a:pPr eaLnBrk="1" hangingPunct="1"/>
              <a:t>7</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1852815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Khái niệm</a:t>
            </a:r>
            <a:endParaRPr lang="en-US" smtClean="0">
              <a:solidFill>
                <a:schemeClr val="accent1"/>
              </a:solidFill>
            </a:endParaRPr>
          </a:p>
        </p:txBody>
      </p:sp>
      <p:sp>
        <p:nvSpPr>
          <p:cNvPr id="1229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F2AF62-CF5C-4DDB-968F-ED1B1BE84B71}" type="slidenum">
              <a:rPr lang="en-US">
                <a:solidFill>
                  <a:schemeClr val="bg1"/>
                </a:solidFill>
                <a:latin typeface="Verdana" panose="020B0604030504040204" pitchFamily="34" charset="0"/>
              </a:rPr>
              <a:pPr eaLnBrk="1" hangingPunct="1"/>
              <a:t>8</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28650" y="1600200"/>
            <a:ext cx="7905750" cy="4492625"/>
          </a:xfrm>
        </p:spPr>
        <p:txBody>
          <a:bodyPr>
            <a:noAutofit/>
          </a:bodyPr>
          <a:lstStyle/>
          <a:p>
            <a:pPr marL="0" indent="0" algn="just" eaLnBrk="1" fontAlgn="auto" hangingPunct="1">
              <a:lnSpc>
                <a:spcPct val="150000"/>
              </a:lnSpc>
              <a:spcAft>
                <a:spcPts val="0"/>
              </a:spcAft>
              <a:buNone/>
              <a:defRPr/>
            </a:pPr>
            <a:r>
              <a:rPr lang="vi-VN" b="0" dirty="0"/>
              <a:t>Kế thừa </a:t>
            </a:r>
            <a:r>
              <a:rPr lang="vi-VN" b="0" dirty="0" smtClean="0"/>
              <a:t>cho </a:t>
            </a:r>
            <a:r>
              <a:rPr lang="vi-VN" b="0" dirty="0"/>
              <a:t>phép khai báo 1 lớp B là 1 lớp dẫn xuất từ lớp </a:t>
            </a:r>
            <a:r>
              <a:rPr lang="vi-VN" b="0" dirty="0" smtClean="0"/>
              <a:t>A</a:t>
            </a:r>
            <a:r>
              <a:rPr lang="en-US" b="0" dirty="0" smtClean="0"/>
              <a:t>. </a:t>
            </a:r>
            <a:r>
              <a:rPr lang="en-US" b="0" dirty="0" err="1" smtClean="0"/>
              <a:t>Kh</a:t>
            </a:r>
            <a:r>
              <a:rPr lang="vi-VN" b="0" dirty="0" smtClean="0"/>
              <a:t>i </a:t>
            </a:r>
            <a:r>
              <a:rPr lang="vi-VN" b="0" dirty="0"/>
              <a:t>đó B sẽ có tất cả các thuộc tính và đặc điểm của </a:t>
            </a:r>
            <a:r>
              <a:rPr lang="vi-VN" b="0" dirty="0" smtClean="0"/>
              <a:t>A</a:t>
            </a:r>
            <a:r>
              <a:rPr lang="en-US" b="0" dirty="0" smtClean="0"/>
              <a:t>,</a:t>
            </a:r>
            <a:r>
              <a:rPr lang="vi-VN" b="0" dirty="0" smtClean="0"/>
              <a:t> </a:t>
            </a:r>
            <a:r>
              <a:rPr lang="vi-VN" b="0" dirty="0"/>
              <a:t>ngoài ra B có thể có thêm những thuộc tính </a:t>
            </a:r>
            <a:r>
              <a:rPr lang="en-US" b="0" dirty="0" err="1" smtClean="0"/>
              <a:t>và</a:t>
            </a:r>
            <a:r>
              <a:rPr lang="en-US" b="0" dirty="0" smtClean="0"/>
              <a:t> </a:t>
            </a:r>
            <a:r>
              <a:rPr lang="vi-VN" b="0" dirty="0" smtClean="0"/>
              <a:t>những </a:t>
            </a:r>
            <a:r>
              <a:rPr lang="en-US" b="0" dirty="0" err="1" smtClean="0"/>
              <a:t>hành</a:t>
            </a:r>
            <a:r>
              <a:rPr lang="en-US" b="0" dirty="0" smtClean="0"/>
              <a:t> </a:t>
            </a:r>
            <a:r>
              <a:rPr lang="en-US" b="0" dirty="0" err="1" smtClean="0"/>
              <a:t>động</a:t>
            </a:r>
            <a:r>
              <a:rPr lang="en-US" b="0" dirty="0" smtClean="0"/>
              <a:t> </a:t>
            </a:r>
            <a:r>
              <a:rPr lang="en-US" b="0" dirty="0" err="1" smtClean="0"/>
              <a:t>mới</a:t>
            </a:r>
            <a:r>
              <a:rPr lang="vi-VN" b="0" dirty="0" smtClean="0"/>
              <a:t>. </a:t>
            </a:r>
            <a:endParaRPr lang="vi-VN" b="0" dirty="0"/>
          </a:p>
          <a:p>
            <a:pPr marL="240030" indent="-274320" algn="just" eaLnBrk="1" fontAlgn="auto" hangingPunct="1">
              <a:lnSpc>
                <a:spcPct val="150000"/>
              </a:lnSpc>
              <a:spcAft>
                <a:spcPts val="0"/>
              </a:spcAft>
              <a:buFont typeface="Wingdings 2"/>
              <a:buChar char=""/>
              <a:defRPr/>
            </a:pPr>
            <a:endParaRPr lang="vi-VN" b="0" dirty="0"/>
          </a:p>
        </p:txBody>
      </p:sp>
    </p:spTree>
    <p:extLst>
      <p:ext uri="{BB962C8B-B14F-4D97-AF65-F5344CB8AC3E}">
        <p14:creationId xmlns="" xmlns:p14="http://schemas.microsoft.com/office/powerpoint/2010/main" val="48508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err="1" smtClean="0"/>
              <a:t>Khái</a:t>
            </a:r>
            <a:r>
              <a:rPr lang="en-US" dirty="0" smtClean="0"/>
              <a:t> </a:t>
            </a:r>
            <a:r>
              <a:rPr lang="en-US" dirty="0" err="1" smtClean="0"/>
              <a:t>niệm</a:t>
            </a:r>
            <a:endParaRPr lang="en-US" dirty="0" smtClean="0">
              <a:solidFill>
                <a:schemeClr val="accent1"/>
              </a:solidFill>
            </a:endParaRPr>
          </a:p>
        </p:txBody>
      </p:sp>
      <p:sp>
        <p:nvSpPr>
          <p:cNvPr id="1331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DF3855-FF8D-4D9E-9E3F-A07ACF2E25FA}" type="slidenum">
              <a:rPr lang="en-US">
                <a:solidFill>
                  <a:schemeClr val="bg1"/>
                </a:solidFill>
                <a:latin typeface="Verdana" panose="020B0604030504040204" pitchFamily="34" charset="0"/>
              </a:rPr>
              <a:pPr eaLnBrk="1" hangingPunct="1"/>
              <a:t>9</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28650" y="1447800"/>
            <a:ext cx="7905750" cy="4645025"/>
          </a:xfrm>
        </p:spPr>
        <p:txBody>
          <a:bodyPr>
            <a:noAutofit/>
          </a:bodyPr>
          <a:lstStyle/>
          <a:p>
            <a:pPr marL="240030" indent="-274320" algn="just" eaLnBrk="1" fontAlgn="auto" hangingPunct="1">
              <a:lnSpc>
                <a:spcPct val="150000"/>
              </a:lnSpc>
              <a:spcAft>
                <a:spcPts val="0"/>
              </a:spcAft>
              <a:buFont typeface="Wingdings 2"/>
              <a:buChar char=""/>
              <a:defRPr/>
            </a:pPr>
            <a:r>
              <a:rPr lang="en-US" b="0" dirty="0" err="1" smtClean="0"/>
              <a:t>Kế</a:t>
            </a:r>
            <a:r>
              <a:rPr lang="en-US" b="0" dirty="0" smtClean="0"/>
              <a:t> </a:t>
            </a:r>
            <a:r>
              <a:rPr lang="en-US" b="0" dirty="0" err="1" smtClean="0"/>
              <a:t>thừa</a:t>
            </a:r>
            <a:r>
              <a:rPr lang="en-US" b="0" dirty="0" smtClean="0"/>
              <a:t> </a:t>
            </a:r>
            <a:r>
              <a:rPr lang="en-US" b="0" dirty="0" err="1" smtClean="0"/>
              <a:t>thể</a:t>
            </a:r>
            <a:r>
              <a:rPr lang="en-US" b="0" dirty="0" smtClean="0"/>
              <a:t> </a:t>
            </a:r>
            <a:r>
              <a:rPr lang="en-US" b="0" dirty="0" err="1" smtClean="0"/>
              <a:t>hiện</a:t>
            </a:r>
            <a:r>
              <a:rPr lang="en-US" b="0" dirty="0" smtClean="0"/>
              <a:t> </a:t>
            </a:r>
            <a:r>
              <a:rPr lang="vi-VN" b="0" dirty="0" smtClean="0"/>
              <a:t>khả </a:t>
            </a:r>
            <a:r>
              <a:rPr lang="vi-VN" b="0" dirty="0"/>
              <a:t>năng tái sử dụng các lớp đã được định </a:t>
            </a:r>
            <a:r>
              <a:rPr lang="vi-VN" b="0" dirty="0" smtClean="0"/>
              <a:t>nghĩa.</a:t>
            </a:r>
            <a:endParaRPr lang="vi-VN" b="0" dirty="0"/>
          </a:p>
          <a:p>
            <a:pPr marL="240030" indent="-274320" algn="just" eaLnBrk="1" fontAlgn="auto" hangingPunct="1">
              <a:lnSpc>
                <a:spcPct val="150000"/>
              </a:lnSpc>
              <a:spcAft>
                <a:spcPts val="0"/>
              </a:spcAft>
              <a:buFont typeface="Wingdings 2"/>
              <a:buChar char=""/>
              <a:defRPr/>
            </a:pPr>
            <a:r>
              <a:rPr lang="en-US" b="0" dirty="0" smtClean="0"/>
              <a:t>C</a:t>
            </a:r>
            <a:r>
              <a:rPr lang="vi-VN" b="0" dirty="0" smtClean="0"/>
              <a:t>ó </a:t>
            </a:r>
            <a:r>
              <a:rPr lang="vi-VN" b="0" dirty="0"/>
              <a:t>thể định nghĩa lớp đối tượng mới dựa trên 1 hay nhiều lớp đối tượng đã có sẵn.</a:t>
            </a:r>
          </a:p>
          <a:p>
            <a:pPr marL="240030" indent="-274320" algn="just" eaLnBrk="1" fontAlgn="auto" hangingPunct="1">
              <a:lnSpc>
                <a:spcPct val="150000"/>
              </a:lnSpc>
              <a:spcAft>
                <a:spcPts val="0"/>
              </a:spcAft>
              <a:buFont typeface="Wingdings 2"/>
              <a:buChar char=""/>
              <a:defRPr/>
            </a:pPr>
            <a:r>
              <a:rPr lang="vi-VN" b="0" dirty="0"/>
              <a:t>Lớp có sẵn được gọi là lớp cơ sở (based class) và lớp kế thừa được gọi là lớp dẫn xuất (derived class)</a:t>
            </a:r>
          </a:p>
        </p:txBody>
      </p:sp>
    </p:spTree>
    <p:extLst>
      <p:ext uri="{BB962C8B-B14F-4D97-AF65-F5344CB8AC3E}">
        <p14:creationId xmlns="" xmlns:p14="http://schemas.microsoft.com/office/powerpoint/2010/main" val="200719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2255</TotalTime>
  <Words>1369</Words>
  <Application>Microsoft Office PowerPoint</Application>
  <PresentationFormat>On-screen Show (4:3)</PresentationFormat>
  <Paragraphs>294</Paragraphs>
  <Slides>34</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Office Theme</vt:lpstr>
      <vt:lpstr>Bitmap Image</vt:lpstr>
      <vt:lpstr>Chương 4. Kế thừa lớp  đối tượng</vt:lpstr>
      <vt:lpstr>Nội dung</vt:lpstr>
      <vt:lpstr>Đặt vấn đề</vt:lpstr>
      <vt:lpstr>Đặt vấn đề</vt:lpstr>
      <vt:lpstr>Đặt vấn đề</vt:lpstr>
      <vt:lpstr>Đặt vấn đề</vt:lpstr>
      <vt:lpstr>Đặt vấn đề</vt:lpstr>
      <vt:lpstr>Khái niệm</vt:lpstr>
      <vt:lpstr>Khái niệm</vt:lpstr>
      <vt:lpstr>Khái niệm</vt:lpstr>
      <vt:lpstr>Ký hiệu</vt:lpstr>
      <vt:lpstr>VD: Lớp ngày cho ngân hàng và sinh viên</vt:lpstr>
      <vt:lpstr>Khai báo</vt:lpstr>
      <vt:lpstr>Khai báo</vt:lpstr>
      <vt:lpstr>Khai báo – Dùng từ khóa new</vt:lpstr>
      <vt:lpstr>Khai báo – Dùng virtual &amp; override</vt:lpstr>
      <vt:lpstr>Ví dụ </vt:lpstr>
      <vt:lpstr>Ví dụ </vt:lpstr>
      <vt:lpstr>VD dùng từ khoá new</vt:lpstr>
      <vt:lpstr>Ví dụ – Dùng từ khoá new</vt:lpstr>
      <vt:lpstr>Ví dụ – Dùng từ khoá new</vt:lpstr>
      <vt:lpstr>Ví dụ – Dùng virtual &amp; override</vt:lpstr>
      <vt:lpstr>Ví dụ – Dùng virtual &amp; override</vt:lpstr>
      <vt:lpstr>Ví dụ – Dùng virtual &amp; override</vt:lpstr>
      <vt:lpstr>Ví dụ - Sử dụng phương thức trong Main()</vt:lpstr>
      <vt:lpstr>Phạm vi kế thừa</vt:lpstr>
      <vt:lpstr>Phạm vi kế thừa</vt:lpstr>
      <vt:lpstr>Phương thức thiết lập &amp; huỷ trong kế thừa</vt:lpstr>
      <vt:lpstr>Phương thức thiết lập &amp; huỷ trong kế thừa</vt:lpstr>
      <vt:lpstr>Slide 30</vt:lpstr>
      <vt:lpstr>Phương thức thiết lập &amp; huỷ trong kế thừa</vt:lpstr>
      <vt:lpstr>Phương thức thiết lập &amp; huỷ trong kế thừa</vt:lpstr>
      <vt:lpstr>Bài tập</vt:lpstr>
      <vt:lpstr>FAQs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Việt Khánh</dc:creator>
  <cp:lastModifiedBy>Khanh</cp:lastModifiedBy>
  <cp:revision>269</cp:revision>
  <dcterms:created xsi:type="dcterms:W3CDTF">2010-12-24T02:50:35Z</dcterms:created>
  <dcterms:modified xsi:type="dcterms:W3CDTF">2016-09-05T01:49:01Z</dcterms:modified>
</cp:coreProperties>
</file>